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Default Extension="wav" ContentType="audio/wav"/>
  <Override PartName="/ppt/tags/tag1.xml" ContentType="application/vnd.openxmlformats-officedocument.presentationml.tag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6" r:id="rId2"/>
    <p:sldId id="257" r:id="rId3"/>
    <p:sldId id="258" r:id="rId4"/>
    <p:sldId id="259" r:id="rId5"/>
    <p:sldId id="267" r:id="rId6"/>
    <p:sldId id="268" r:id="rId7"/>
    <p:sldId id="269" r:id="rId8"/>
    <p:sldId id="260" r:id="rId9"/>
    <p:sldId id="261" r:id="rId10"/>
    <p:sldId id="262" r:id="rId11"/>
    <p:sldId id="263" r:id="rId12"/>
    <p:sldId id="264" r:id="rId13"/>
    <p:sldId id="265" r:id="rId14"/>
    <p:sldId id="266" r:id="rId15"/>
    <p:sldId id="270" r:id="rId16"/>
    <p:sldId id="271" r:id="rId17"/>
    <p:sldId id="272" r:id="rId18"/>
    <p:sldId id="273" r:id="rId19"/>
    <p:sldId id="274" r:id="rId20"/>
    <p:sldId id="275" r:id="rId21"/>
    <p:sldId id="276" r:id="rId22"/>
    <p:sldId id="277" r:id="rId23"/>
    <p:sldId id="278" r:id="rId24"/>
    <p:sldId id="279" r:id="rId25"/>
    <p:sldId id="280"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74120" autoAdjust="0"/>
  </p:normalViewPr>
  <p:slideViewPr>
    <p:cSldViewPr>
      <p:cViewPr varScale="1">
        <p:scale>
          <a:sx n="54" d="100"/>
          <a:sy n="54" d="100"/>
        </p:scale>
        <p:origin x="-183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1D0E086-14C1-4C42-8D06-B4370CD70B24}" type="datetimeFigureOut">
              <a:rPr lang="en-US" smtClean="0"/>
              <a:pPr/>
              <a:t>3/31/2011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D209C37-EB7F-49B5-B757-AD4CE9EB1E1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 are</a:t>
            </a:r>
            <a:r>
              <a:rPr lang="en-US" baseline="0" dirty="0" smtClean="0"/>
              <a:t> focusing on the first category.</a:t>
            </a:r>
            <a:endParaRPr lang="en-US" dirty="0" smtClean="0"/>
          </a:p>
          <a:p>
            <a:endParaRPr lang="en-US" dirty="0"/>
          </a:p>
        </p:txBody>
      </p:sp>
      <p:sp>
        <p:nvSpPr>
          <p:cNvPr id="4" name="Slide Number Placeholder 3"/>
          <p:cNvSpPr>
            <a:spLocks noGrp="1"/>
          </p:cNvSpPr>
          <p:nvPr>
            <p:ph type="sldNum" sz="quarter" idx="10"/>
          </p:nvPr>
        </p:nvSpPr>
        <p:spPr/>
        <p:txBody>
          <a:bodyPr/>
          <a:lstStyle/>
          <a:p>
            <a:fld id="{ED209C37-EB7F-49B5-B757-AD4CE9EB1E17}" type="slidenum">
              <a:rPr lang="en-US" smtClean="0"/>
              <a:pPr/>
              <a:t>4</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solidFill>
                  <a:schemeClr val="bg1"/>
                </a:solidFill>
              </a:rPr>
              <a:t>Breastfeeding for greater than 48 hours was independently associated with halving the odds of the infant receiving pharmacological treatment for NAS. The act of breastfeeding soothes agitated infants and drugs taken by the mother are excreted in varying amounts in breast milk which reduces the effects of withdrawal. </a:t>
            </a:r>
            <a:endParaRPr lang="en-US" dirty="0"/>
          </a:p>
        </p:txBody>
      </p:sp>
      <p:sp>
        <p:nvSpPr>
          <p:cNvPr id="4" name="Slide Number Placeholder 3"/>
          <p:cNvSpPr>
            <a:spLocks noGrp="1"/>
          </p:cNvSpPr>
          <p:nvPr>
            <p:ph type="sldNum" sz="quarter" idx="10"/>
          </p:nvPr>
        </p:nvSpPr>
        <p:spPr/>
        <p:txBody>
          <a:bodyPr/>
          <a:lstStyle/>
          <a:p>
            <a:fld id="{ED209C37-EB7F-49B5-B757-AD4CE9EB1E17}" type="slidenum">
              <a:rPr lang="en-US" smtClean="0"/>
              <a:pPr/>
              <a:t>19</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Wingdings" pitchFamily="2" charset="2"/>
              <a:buNone/>
            </a:pPr>
            <a:r>
              <a:rPr lang="en-US" dirty="0" smtClean="0">
                <a:solidFill>
                  <a:schemeClr val="bg1"/>
                </a:solidFill>
              </a:rPr>
              <a:t>It is important for nurses to understand that the excreted medication in the mothers milk will most likely provide enough medication to the infant to help calm the side effects of withdrawal.</a:t>
            </a:r>
          </a:p>
          <a:p>
            <a:pPr>
              <a:buFont typeface="Wingdings" pitchFamily="2" charset="2"/>
              <a:buNone/>
            </a:pPr>
            <a:endParaRPr lang="en-US" dirty="0" smtClean="0">
              <a:solidFill>
                <a:schemeClr val="bg1"/>
              </a:solidFill>
            </a:endParaRPr>
          </a:p>
          <a:p>
            <a:pPr>
              <a:buFont typeface="Wingdings" pitchFamily="2" charset="2"/>
              <a:buNone/>
            </a:pPr>
            <a:r>
              <a:rPr lang="en-US" dirty="0" smtClean="0">
                <a:solidFill>
                  <a:schemeClr val="bg1"/>
                </a:solidFill>
              </a:rPr>
              <a:t>Mothers must be educated that providing breast milk for the first few weeks will actually benefit and not harm their child.</a:t>
            </a:r>
          </a:p>
          <a:p>
            <a:endParaRPr lang="en-US" dirty="0"/>
          </a:p>
        </p:txBody>
      </p:sp>
      <p:sp>
        <p:nvSpPr>
          <p:cNvPr id="4" name="Slide Number Placeholder 3"/>
          <p:cNvSpPr>
            <a:spLocks noGrp="1"/>
          </p:cNvSpPr>
          <p:nvPr>
            <p:ph type="sldNum" sz="quarter" idx="10"/>
          </p:nvPr>
        </p:nvSpPr>
        <p:spPr/>
        <p:txBody>
          <a:bodyPr/>
          <a:lstStyle/>
          <a:p>
            <a:fld id="{ED209C37-EB7F-49B5-B757-AD4CE9EB1E17}" type="slidenum">
              <a:rPr lang="en-US" smtClean="0"/>
              <a:pPr/>
              <a:t>21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r>
              <a:rPr lang="en-US" dirty="0" smtClean="0">
                <a:solidFill>
                  <a:schemeClr val="bg1"/>
                </a:solidFill>
              </a:rPr>
              <a:t>Many times an infant will ultimately need pharmacological intervention to help with the withdrawal symptoms.  Hospital stays will be longer when medications are used.</a:t>
            </a:r>
          </a:p>
          <a:p>
            <a:pPr>
              <a:buNone/>
            </a:pPr>
            <a:r>
              <a:rPr lang="en-US" dirty="0" smtClean="0">
                <a:solidFill>
                  <a:schemeClr val="bg1"/>
                </a:solidFill>
              </a:rPr>
              <a:t>Many infants will also be discharged home with morphine or methadone.  They are followed very closely after discharge, and are very slowly weaned off the medication.</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ED209C37-EB7F-49B5-B757-AD4CE9EB1E17}" type="slidenum">
              <a:rPr lang="en-US" smtClean="0"/>
              <a:pPr/>
              <a:t>22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Nurses may start scoring on any infant that the suspect may</a:t>
            </a:r>
            <a:r>
              <a:rPr lang="en-US" baseline="0" dirty="0" smtClean="0"/>
              <a:t> be withdrawing.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bg1"/>
                </a:solidFill>
              </a:rPr>
              <a:t>As nurses we need to do everything that we can to decrease the need for medication intervention.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solidFill>
                <a:schemeClr val="bg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bg1"/>
                </a:solidFill>
              </a:rPr>
              <a:t>Caring for a withdrawal infant can be very difficult, but good nursing interventions can be very helpful to the infant.</a:t>
            </a:r>
          </a:p>
          <a:p>
            <a:endParaRPr lang="en-US" dirty="0"/>
          </a:p>
        </p:txBody>
      </p:sp>
      <p:sp>
        <p:nvSpPr>
          <p:cNvPr id="4" name="Slide Number Placeholder 3"/>
          <p:cNvSpPr>
            <a:spLocks noGrp="1"/>
          </p:cNvSpPr>
          <p:nvPr>
            <p:ph type="sldNum" sz="quarter" idx="10"/>
          </p:nvPr>
        </p:nvSpPr>
        <p:spPr/>
        <p:txBody>
          <a:bodyPr/>
          <a:lstStyle/>
          <a:p>
            <a:fld id="{ED209C37-EB7F-49B5-B757-AD4CE9EB1E17}" type="slidenum">
              <a:rPr lang="en-US" smtClean="0"/>
              <a:pPr/>
              <a:t>23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D209C37-EB7F-49B5-B757-AD4CE9EB1E17}" type="slidenum">
              <a:rPr lang="en-US" smtClean="0"/>
              <a:pPr/>
              <a:t>25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 infant that has</a:t>
            </a:r>
            <a:r>
              <a:rPr lang="en-US" baseline="0" dirty="0" smtClean="0"/>
              <a:t> been exposed to alcohol and/or nicotine prenatally,  doesn’t typically go through the same withdrawal process as the </a:t>
            </a:r>
            <a:r>
              <a:rPr lang="en-US" baseline="0" dirty="0" smtClean="0"/>
              <a:t>infant </a:t>
            </a:r>
            <a:r>
              <a:rPr lang="en-US" baseline="0" dirty="0" smtClean="0"/>
              <a:t>that </a:t>
            </a:r>
            <a:r>
              <a:rPr lang="en-US" baseline="0" dirty="0" smtClean="0"/>
              <a:t>has </a:t>
            </a:r>
            <a:r>
              <a:rPr lang="en-US" baseline="0" dirty="0" smtClean="0"/>
              <a:t>been exposed </a:t>
            </a:r>
            <a:r>
              <a:rPr lang="en-US" baseline="0" dirty="0" smtClean="0"/>
              <a:t>to one </a:t>
            </a:r>
            <a:r>
              <a:rPr lang="en-US" baseline="0" dirty="0" smtClean="0"/>
              <a:t>or more of the other more hard core drugs.</a:t>
            </a:r>
            <a:endParaRPr lang="en-US" dirty="0"/>
          </a:p>
        </p:txBody>
      </p:sp>
      <p:sp>
        <p:nvSpPr>
          <p:cNvPr id="4" name="Slide Number Placeholder 3"/>
          <p:cNvSpPr>
            <a:spLocks noGrp="1"/>
          </p:cNvSpPr>
          <p:nvPr>
            <p:ph type="sldNum" sz="quarter" idx="10"/>
          </p:nvPr>
        </p:nvSpPr>
        <p:spPr/>
        <p:txBody>
          <a:bodyPr/>
          <a:lstStyle/>
          <a:p>
            <a:fld id="{ED209C37-EB7F-49B5-B757-AD4CE9EB1E17}" type="slidenum">
              <a:rPr lang="en-US" smtClean="0"/>
              <a:pPr/>
              <a:t>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Infants that are at</a:t>
            </a:r>
            <a:r>
              <a:rPr lang="en-US" baseline="0" dirty="0" smtClean="0"/>
              <a:t> a high risk </a:t>
            </a:r>
            <a:r>
              <a:rPr lang="en-US" baseline="0" dirty="0" smtClean="0"/>
              <a:t>for </a:t>
            </a:r>
            <a:r>
              <a:rPr lang="en-US" dirty="0" smtClean="0"/>
              <a:t>withdrawal</a:t>
            </a:r>
            <a:r>
              <a:rPr lang="en-US" baseline="0" dirty="0" smtClean="0"/>
              <a:t> </a:t>
            </a:r>
            <a:r>
              <a:rPr lang="en-US" baseline="0" dirty="0" smtClean="0"/>
              <a:t>need to be watched very closely for any of these signs or symptoms.  If the infant begins to show any signs or symptoms scoring must be </a:t>
            </a:r>
            <a:r>
              <a:rPr lang="en-US" baseline="0" dirty="0" smtClean="0"/>
              <a:t>started </a:t>
            </a:r>
            <a:r>
              <a:rPr lang="en-US" baseline="0" dirty="0" smtClean="0"/>
              <a:t>immediately.  </a:t>
            </a:r>
            <a:endParaRPr lang="en-US" dirty="0"/>
          </a:p>
        </p:txBody>
      </p:sp>
      <p:sp>
        <p:nvSpPr>
          <p:cNvPr id="4" name="Slide Number Placeholder 3"/>
          <p:cNvSpPr>
            <a:spLocks noGrp="1"/>
          </p:cNvSpPr>
          <p:nvPr>
            <p:ph type="sldNum" sz="quarter" idx="10"/>
          </p:nvPr>
        </p:nvSpPr>
        <p:spPr/>
        <p:txBody>
          <a:bodyPr/>
          <a:lstStyle/>
          <a:p>
            <a:fld id="{ED209C37-EB7F-49B5-B757-AD4CE9EB1E17}" type="slidenum">
              <a:rPr lang="en-US" smtClean="0"/>
              <a:pPr/>
              <a:t>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solidFill>
                  <a:schemeClr val="bg1"/>
                </a:solidFill>
              </a:rPr>
              <a:t>The</a:t>
            </a:r>
            <a:r>
              <a:rPr lang="en-US" baseline="0" dirty="0" smtClean="0">
                <a:solidFill>
                  <a:schemeClr val="bg1"/>
                </a:solidFill>
              </a:rPr>
              <a:t> studies</a:t>
            </a:r>
            <a:r>
              <a:rPr lang="en-US" dirty="0" smtClean="0">
                <a:solidFill>
                  <a:schemeClr val="bg1"/>
                </a:solidFill>
              </a:rPr>
              <a:t> ranged from opiate versus supportive care to opiates versus </a:t>
            </a:r>
            <a:r>
              <a:rPr lang="en-US" dirty="0" err="1" smtClean="0">
                <a:solidFill>
                  <a:schemeClr val="bg1"/>
                </a:solidFill>
              </a:rPr>
              <a:t>phenobarbitone</a:t>
            </a:r>
            <a:r>
              <a:rPr lang="en-US" dirty="0" smtClean="0">
                <a:solidFill>
                  <a:schemeClr val="bg1"/>
                </a:solidFill>
              </a:rPr>
              <a:t>.  Withdrawal from heroin usually presents at 24 hours after birth, where infants withdrawing from methadone usually show signs two to seven days after birth. </a:t>
            </a:r>
          </a:p>
          <a:p>
            <a:r>
              <a:rPr lang="en-US" dirty="0" smtClean="0">
                <a:solidFill>
                  <a:schemeClr val="bg1"/>
                </a:solidFill>
              </a:rPr>
              <a:t>This study</a:t>
            </a:r>
            <a:r>
              <a:rPr lang="en-US" baseline="0" dirty="0" smtClean="0">
                <a:solidFill>
                  <a:schemeClr val="bg1"/>
                </a:solidFill>
              </a:rPr>
              <a:t> shows that infants may need more than just supportive care.  </a:t>
            </a:r>
            <a:endParaRPr lang="en-US" dirty="0"/>
          </a:p>
        </p:txBody>
      </p:sp>
      <p:sp>
        <p:nvSpPr>
          <p:cNvPr id="4" name="Slide Number Placeholder 3"/>
          <p:cNvSpPr>
            <a:spLocks noGrp="1"/>
          </p:cNvSpPr>
          <p:nvPr>
            <p:ph type="sldNum" sz="quarter" idx="10"/>
          </p:nvPr>
        </p:nvSpPr>
        <p:spPr/>
        <p:txBody>
          <a:bodyPr/>
          <a:lstStyle/>
          <a:p>
            <a:fld id="{ED209C37-EB7F-49B5-B757-AD4CE9EB1E17}" type="slidenum">
              <a:rPr lang="en-US" smtClean="0"/>
              <a:pPr/>
              <a:t>10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Non pharmacological interventions should</a:t>
            </a:r>
            <a:r>
              <a:rPr lang="en-US" baseline="0" dirty="0" smtClean="0"/>
              <a:t> include gentle handling, ambient noise control, and an on demand feeding schedule.</a:t>
            </a:r>
          </a:p>
          <a:p>
            <a:endParaRPr lang="en-US" baseline="0" dirty="0" smtClean="0"/>
          </a:p>
          <a:p>
            <a:r>
              <a:rPr lang="en-US" baseline="0" dirty="0" smtClean="0"/>
              <a:t>Reducing environmental stimulation suggestions include a quiet room, dim lighting, low activity level, and moving the infant away from the telephone, sink and other high traffic areas.</a:t>
            </a:r>
          </a:p>
          <a:p>
            <a:endParaRPr lang="en-US" baseline="0" dirty="0" smtClean="0"/>
          </a:p>
          <a:p>
            <a:r>
              <a:rPr lang="en-US" baseline="0" dirty="0" smtClean="0"/>
              <a:t>The infant should be fed on demand with small frequent feedings with rest between.  The infant should be burped frequently during a feeding.  Adequate temperature and hydration should be maintained.</a:t>
            </a:r>
          </a:p>
          <a:p>
            <a:endParaRPr lang="en-US" baseline="0" dirty="0" smtClean="0"/>
          </a:p>
          <a:p>
            <a:r>
              <a:rPr lang="en-US" baseline="0" dirty="0" smtClean="0"/>
              <a:t>Frequent diaper changes using a skin barrier to protect from frequent loose stools is recommended.  Placing the infant on a pressure reduction mattress is also helpful.</a:t>
            </a:r>
            <a:endParaRPr lang="en-US" dirty="0"/>
          </a:p>
        </p:txBody>
      </p:sp>
      <p:sp>
        <p:nvSpPr>
          <p:cNvPr id="4" name="Slide Number Placeholder 3"/>
          <p:cNvSpPr>
            <a:spLocks noGrp="1"/>
          </p:cNvSpPr>
          <p:nvPr>
            <p:ph type="sldNum" sz="quarter" idx="10"/>
          </p:nvPr>
        </p:nvSpPr>
        <p:spPr/>
        <p:txBody>
          <a:bodyPr/>
          <a:lstStyle/>
          <a:p>
            <a:fld id="{ED209C37-EB7F-49B5-B757-AD4CE9EB1E17}" type="slidenum">
              <a:rPr lang="en-US" smtClean="0"/>
              <a:pPr/>
              <a:t>11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Finnegan scoring system is the most widely used even though it is 21 years old.</a:t>
            </a:r>
            <a:r>
              <a:rPr lang="en-US" sz="1200" dirty="0" smtClean="0">
                <a:solidFill>
                  <a:schemeClr val="bg1"/>
                </a:solidFill>
              </a:rPr>
              <a:t> (</a:t>
            </a:r>
            <a:r>
              <a:rPr lang="en-US" sz="1200" dirty="0" err="1" smtClean="0">
                <a:solidFill>
                  <a:schemeClr val="bg1"/>
                </a:solidFill>
              </a:rPr>
              <a:t>Hamdan</a:t>
            </a:r>
            <a:r>
              <a:rPr lang="en-US" sz="1200" dirty="0" smtClean="0">
                <a:solidFill>
                  <a:schemeClr val="bg1"/>
                </a:solidFill>
              </a:rPr>
              <a:t>, 2010). </a:t>
            </a:r>
          </a:p>
          <a:p>
            <a:pPr>
              <a:buFont typeface="Wingdings" pitchFamily="2" charset="2"/>
              <a:buNone/>
            </a:pPr>
            <a:endParaRPr lang="en-US" sz="1200" dirty="0" smtClean="0">
              <a:solidFill>
                <a:schemeClr val="bg1"/>
              </a:solidFill>
            </a:endParaRPr>
          </a:p>
          <a:p>
            <a:pPr>
              <a:buFont typeface="Wingdings" pitchFamily="2" charset="2"/>
              <a:buNone/>
            </a:pPr>
            <a:r>
              <a:rPr lang="en-US" sz="1200" dirty="0" smtClean="0">
                <a:solidFill>
                  <a:schemeClr val="bg1"/>
                </a:solidFill>
              </a:rPr>
              <a:t>This scale assesses 21 of the most common signs of neonatal drug withdrawal syndrome and is scored on the basis of pathological significance and severity of the adverse symptoms (</a:t>
            </a:r>
            <a:r>
              <a:rPr lang="en-US" sz="1200" dirty="0" err="1" smtClean="0">
                <a:solidFill>
                  <a:schemeClr val="bg1"/>
                </a:solidFill>
              </a:rPr>
              <a:t>Hamdan</a:t>
            </a:r>
            <a:r>
              <a:rPr lang="en-US" sz="1200" dirty="0" smtClean="0">
                <a:solidFill>
                  <a:schemeClr val="bg1"/>
                </a:solidFill>
              </a:rPr>
              <a:t>, 2010).  </a:t>
            </a:r>
          </a:p>
          <a:p>
            <a:endParaRPr lang="en-US" sz="1200" dirty="0" smtClean="0">
              <a:solidFill>
                <a:schemeClr val="bg1"/>
              </a:solidFill>
            </a:endParaRPr>
          </a:p>
          <a:p>
            <a:pPr>
              <a:buFont typeface="Wingdings" pitchFamily="2" charset="2"/>
              <a:buNone/>
            </a:pPr>
            <a:r>
              <a:rPr lang="en-US" sz="1200" dirty="0" smtClean="0">
                <a:solidFill>
                  <a:schemeClr val="bg1"/>
                </a:solidFill>
              </a:rPr>
              <a:t>If an infant receives three consecutive scores of 8 or higher, treatment for withdrawal is started</a:t>
            </a:r>
            <a:r>
              <a:rPr lang="en-US" sz="1600" dirty="0" smtClean="0">
                <a:solidFill>
                  <a:schemeClr val="bg1"/>
                </a:solidFill>
              </a:rPr>
              <a:t>. </a:t>
            </a:r>
          </a:p>
          <a:p>
            <a:endParaRPr lang="en-US" dirty="0"/>
          </a:p>
        </p:txBody>
      </p:sp>
      <p:sp>
        <p:nvSpPr>
          <p:cNvPr id="4" name="Slide Number Placeholder 3"/>
          <p:cNvSpPr>
            <a:spLocks noGrp="1"/>
          </p:cNvSpPr>
          <p:nvPr>
            <p:ph type="sldNum" sz="quarter" idx="10"/>
          </p:nvPr>
        </p:nvSpPr>
        <p:spPr/>
        <p:txBody>
          <a:bodyPr/>
          <a:lstStyle/>
          <a:p>
            <a:fld id="{ED209C37-EB7F-49B5-B757-AD4CE9EB1E17}" type="slidenum">
              <a:rPr lang="en-US" smtClean="0"/>
              <a:pPr/>
              <a:t>12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a:buFont typeface="Wingdings" pitchFamily="2" charset="2"/>
              <a:buNone/>
            </a:pPr>
            <a:r>
              <a:rPr lang="en-US" dirty="0" smtClean="0">
                <a:solidFill>
                  <a:schemeClr val="bg1"/>
                </a:solidFill>
              </a:rPr>
              <a:t>This</a:t>
            </a:r>
            <a:r>
              <a:rPr lang="en-US" baseline="0" dirty="0" smtClean="0">
                <a:solidFill>
                  <a:schemeClr val="bg1"/>
                </a:solidFill>
              </a:rPr>
              <a:t> a</a:t>
            </a:r>
            <a:r>
              <a:rPr lang="en-US" dirty="0" smtClean="0">
                <a:solidFill>
                  <a:schemeClr val="bg1"/>
                </a:solidFill>
              </a:rPr>
              <a:t>rticle </a:t>
            </a:r>
            <a:r>
              <a:rPr lang="en-US" dirty="0" smtClean="0">
                <a:solidFill>
                  <a:schemeClr val="bg1"/>
                </a:solidFill>
              </a:rPr>
              <a:t>contains information </a:t>
            </a:r>
            <a:r>
              <a:rPr lang="en-US" dirty="0" smtClean="0">
                <a:solidFill>
                  <a:schemeClr val="bg1"/>
                </a:solidFill>
              </a:rPr>
              <a:t>about</a:t>
            </a:r>
            <a:r>
              <a:rPr lang="en-US" baseline="0" dirty="0" smtClean="0">
                <a:solidFill>
                  <a:schemeClr val="bg1"/>
                </a:solidFill>
              </a:rPr>
              <a:t> </a:t>
            </a:r>
            <a:r>
              <a:rPr lang="en-US" dirty="0" smtClean="0">
                <a:solidFill>
                  <a:schemeClr val="bg1"/>
                </a:solidFill>
              </a:rPr>
              <a:t>infants </a:t>
            </a:r>
            <a:r>
              <a:rPr lang="en-US" dirty="0" smtClean="0">
                <a:solidFill>
                  <a:schemeClr val="bg1"/>
                </a:solidFill>
              </a:rPr>
              <a:t>born to drug-misusing </a:t>
            </a:r>
            <a:r>
              <a:rPr lang="en-US" dirty="0" smtClean="0">
                <a:solidFill>
                  <a:schemeClr val="bg1"/>
                </a:solidFill>
              </a:rPr>
              <a:t>mothers.  These</a:t>
            </a:r>
            <a:r>
              <a:rPr lang="en-US" baseline="0" dirty="0" smtClean="0">
                <a:solidFill>
                  <a:schemeClr val="bg1"/>
                </a:solidFill>
              </a:rPr>
              <a:t> infants</a:t>
            </a:r>
            <a:r>
              <a:rPr lang="en-US" dirty="0" smtClean="0">
                <a:solidFill>
                  <a:schemeClr val="bg1"/>
                </a:solidFill>
              </a:rPr>
              <a:t> </a:t>
            </a:r>
            <a:r>
              <a:rPr lang="en-US" dirty="0" smtClean="0">
                <a:solidFill>
                  <a:schemeClr val="bg1"/>
                </a:solidFill>
              </a:rPr>
              <a:t>are recognized to be at risk of preterm delivery, poor intrauterine growth,</a:t>
            </a:r>
            <a:r>
              <a:rPr lang="en-US" baseline="0" dirty="0" smtClean="0">
                <a:solidFill>
                  <a:schemeClr val="bg1"/>
                </a:solidFill>
              </a:rPr>
              <a:t> and </a:t>
            </a:r>
            <a:r>
              <a:rPr lang="en-US" dirty="0" smtClean="0">
                <a:solidFill>
                  <a:schemeClr val="bg1"/>
                </a:solidFill>
              </a:rPr>
              <a:t>development of neonatal abstinence syndrome</a:t>
            </a:r>
          </a:p>
          <a:p>
            <a:pPr>
              <a:buFont typeface="Wingdings" pitchFamily="2" charset="2"/>
              <a:buNone/>
            </a:pPr>
            <a:r>
              <a:rPr lang="en-US" dirty="0" smtClean="0">
                <a:solidFill>
                  <a:schemeClr val="bg1"/>
                </a:solidFill>
              </a:rPr>
              <a:t>There has been some association with increased rate of NAS and longer hospital stay in infants born to mothers with poly-drug </a:t>
            </a:r>
            <a:r>
              <a:rPr lang="en-US" dirty="0" smtClean="0">
                <a:solidFill>
                  <a:schemeClr val="bg1"/>
                </a:solidFill>
              </a:rPr>
              <a:t>use.</a:t>
            </a:r>
            <a:endParaRPr lang="en-US" dirty="0" smtClean="0">
              <a:solidFill>
                <a:schemeClr val="bg1"/>
              </a:solidFill>
            </a:endParaRPr>
          </a:p>
          <a:p>
            <a:pPr>
              <a:buFont typeface="Wingdings" pitchFamily="2" charset="2"/>
              <a:buNone/>
            </a:pPr>
            <a:r>
              <a:rPr lang="en-US" dirty="0" smtClean="0">
                <a:solidFill>
                  <a:schemeClr val="bg1"/>
                </a:solidFill>
              </a:rPr>
              <a:t>There is also a correlation between a higher methadone use and </a:t>
            </a:r>
            <a:r>
              <a:rPr lang="en-US" dirty="0" smtClean="0">
                <a:solidFill>
                  <a:schemeClr val="bg1"/>
                </a:solidFill>
              </a:rPr>
              <a:t>decrease in the </a:t>
            </a:r>
            <a:r>
              <a:rPr lang="en-US" dirty="0" smtClean="0">
                <a:solidFill>
                  <a:schemeClr val="bg1"/>
                </a:solidFill>
              </a:rPr>
              <a:t>amount of </a:t>
            </a:r>
            <a:r>
              <a:rPr lang="en-US" dirty="0" smtClean="0">
                <a:solidFill>
                  <a:schemeClr val="bg1"/>
                </a:solidFill>
              </a:rPr>
              <a:t>poly-drug.  This suggests </a:t>
            </a:r>
            <a:r>
              <a:rPr lang="en-US" dirty="0" smtClean="0">
                <a:solidFill>
                  <a:schemeClr val="bg1"/>
                </a:solidFill>
              </a:rPr>
              <a:t>a higher dose of methadone reduces poly-drug use and side effects to the infant.</a:t>
            </a:r>
          </a:p>
          <a:p>
            <a:pPr>
              <a:buFont typeface="Wingdings" pitchFamily="2" charset="2"/>
              <a:buNone/>
            </a:pPr>
            <a:r>
              <a:rPr lang="en-US" dirty="0" smtClean="0">
                <a:solidFill>
                  <a:schemeClr val="bg1"/>
                </a:solidFill>
              </a:rPr>
              <a:t>In this study the woman were provided with substitute therapy of methadone and social work services.  </a:t>
            </a:r>
          </a:p>
          <a:p>
            <a:pPr>
              <a:buFont typeface="Wingdings" pitchFamily="2" charset="2"/>
              <a:buNone/>
            </a:pPr>
            <a:r>
              <a:rPr lang="en-US" dirty="0" smtClean="0">
                <a:solidFill>
                  <a:schemeClr val="bg1"/>
                </a:solidFill>
              </a:rPr>
              <a:t>Standard methadone treatment is to prescribe enough methadone to eliminate physical withdrawal symptoms. </a:t>
            </a:r>
          </a:p>
          <a:p>
            <a:endParaRPr lang="en-US" dirty="0" smtClean="0"/>
          </a:p>
          <a:p>
            <a:pPr>
              <a:buFont typeface="Wingdings" pitchFamily="2" charset="2"/>
              <a:buNone/>
            </a:pPr>
            <a:r>
              <a:rPr lang="en-US" sz="1200" dirty="0" smtClean="0">
                <a:solidFill>
                  <a:schemeClr val="bg1"/>
                </a:solidFill>
              </a:rPr>
              <a:t>The act of breastfeeding soothes agitated infants and drugs taken by the mother are excreted in varying amounts in breast milk which reduces the effects of withdrawal. The average rate of drug using mothers who breastfeed is 35% by day 5. It is the impression of this study that the majority of drug-misusing mothers, who do not choose to breastfeed, do so </a:t>
            </a:r>
            <a:r>
              <a:rPr lang="en-US" sz="1200" dirty="0" smtClean="0">
                <a:solidFill>
                  <a:schemeClr val="bg1"/>
                </a:solidFill>
              </a:rPr>
              <a:t>because of </a:t>
            </a:r>
            <a:r>
              <a:rPr lang="en-US" sz="1200" dirty="0" smtClean="0">
                <a:solidFill>
                  <a:schemeClr val="bg1"/>
                </a:solidFill>
              </a:rPr>
              <a:t>deeply engrained social prejudice and not because of poly-drug misuse. It is recommended that all drug-misusing mothers be encouraged to breastfeed their infants and rooming in helps to facilitate this.(Dryden et al)</a:t>
            </a:r>
          </a:p>
          <a:p>
            <a:endParaRPr lang="en-US" sz="1200" dirty="0" smtClean="0"/>
          </a:p>
          <a:p>
            <a:endParaRPr lang="en-US" dirty="0"/>
          </a:p>
        </p:txBody>
      </p:sp>
      <p:sp>
        <p:nvSpPr>
          <p:cNvPr id="4" name="Slide Number Placeholder 3"/>
          <p:cNvSpPr>
            <a:spLocks noGrp="1"/>
          </p:cNvSpPr>
          <p:nvPr>
            <p:ph type="sldNum" sz="quarter" idx="10"/>
          </p:nvPr>
        </p:nvSpPr>
        <p:spPr/>
        <p:txBody>
          <a:bodyPr/>
          <a:lstStyle/>
          <a:p>
            <a:fld id="{ED209C37-EB7F-49B5-B757-AD4CE9EB1E17}" type="slidenum">
              <a:rPr lang="en-US" smtClean="0"/>
              <a:pPr/>
              <a:t>13</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D209C37-EB7F-49B5-B757-AD4CE9EB1E17}" type="slidenum">
              <a:rPr lang="en-US" smtClean="0"/>
              <a:pPr/>
              <a:t>15</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buFont typeface="Wingdings" pitchFamily="2" charset="2"/>
              <a:buNone/>
            </a:pPr>
            <a:r>
              <a:rPr lang="en-US" dirty="0" smtClean="0"/>
              <a:t>Ideally the first score should be two hours after birth or on admission to the nursery.</a:t>
            </a:r>
            <a:r>
              <a:rPr lang="en-US" baseline="0" dirty="0" smtClean="0"/>
              <a:t>  </a:t>
            </a:r>
            <a:r>
              <a:rPr lang="en-US" dirty="0" smtClean="0"/>
              <a:t>This is the baseline score</a:t>
            </a:r>
            <a:r>
              <a:rPr lang="en-US" baseline="0" dirty="0" smtClean="0"/>
              <a:t> (Finnegan, 1990, p. 2).</a:t>
            </a:r>
          </a:p>
          <a:p>
            <a:pPr>
              <a:buFont typeface="Wingdings" pitchFamily="2" charset="2"/>
              <a:buNone/>
            </a:pPr>
            <a:r>
              <a:rPr lang="en-US" dirty="0" smtClean="0"/>
              <a:t>The infant should be scored every four hours unless the score is greater than or equal to eight.</a:t>
            </a:r>
          </a:p>
          <a:p>
            <a:pPr>
              <a:buFont typeface="Wingdings" pitchFamily="2" charset="2"/>
              <a:buNone/>
            </a:pPr>
            <a:r>
              <a:rPr lang="en-US" dirty="0" smtClean="0"/>
              <a:t>If the score is greater than or equal to eight the infant should be scored every two hours.</a:t>
            </a:r>
          </a:p>
          <a:p>
            <a:pPr>
              <a:buFont typeface="Wingdings" pitchFamily="2" charset="2"/>
              <a:buNone/>
            </a:pPr>
            <a:r>
              <a:rPr lang="en-US" dirty="0" smtClean="0"/>
              <a:t>Scoring continues until the score is consistently less than eight for at least three days after the discontinuing of any pharmacotherapy.  </a:t>
            </a:r>
          </a:p>
          <a:p>
            <a:pPr>
              <a:buFont typeface="Wingdings" pitchFamily="2" charset="2"/>
              <a:buChar char="v"/>
            </a:pPr>
            <a:endParaRPr lang="en-US" dirty="0" smtClean="0"/>
          </a:p>
          <a:p>
            <a:pPr algn="l">
              <a:buFont typeface="Wingdings" pitchFamily="2" charset="2"/>
              <a:buNone/>
            </a:pPr>
            <a:endParaRPr lang="en-US" dirty="0" smtClean="0"/>
          </a:p>
          <a:p>
            <a:endParaRPr lang="en-US" dirty="0"/>
          </a:p>
        </p:txBody>
      </p:sp>
      <p:sp>
        <p:nvSpPr>
          <p:cNvPr id="4" name="Slide Number Placeholder 3"/>
          <p:cNvSpPr>
            <a:spLocks noGrp="1"/>
          </p:cNvSpPr>
          <p:nvPr>
            <p:ph type="sldNum" sz="quarter" idx="10"/>
          </p:nvPr>
        </p:nvSpPr>
        <p:spPr/>
        <p:txBody>
          <a:bodyPr/>
          <a:lstStyle/>
          <a:p>
            <a:fld id="{ED209C37-EB7F-49B5-B757-AD4CE9EB1E17}" type="slidenum">
              <a:rPr lang="en-US" smtClean="0"/>
              <a:pPr/>
              <a:t>16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B13B0E95-657A-4DB9-A6E2-F276397AE1D7}" type="datetimeFigureOut">
              <a:rPr lang="en-US" smtClean="0"/>
              <a:pPr/>
              <a:t>3/31/2011</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909209AA-A5EA-4C21-BE30-93BC205CE777}"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13B0E95-657A-4DB9-A6E2-F276397AE1D7}" type="datetimeFigureOut">
              <a:rPr lang="en-US" smtClean="0"/>
              <a:pPr/>
              <a:t>3/31/2011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9209AA-A5EA-4C21-BE30-93BC205CE77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13B0E95-657A-4DB9-A6E2-F276397AE1D7}" type="datetimeFigureOut">
              <a:rPr lang="en-US" smtClean="0"/>
              <a:pPr/>
              <a:t>3/31/2011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9209AA-A5EA-4C21-BE30-93BC205CE77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13B0E95-657A-4DB9-A6E2-F276397AE1D7}" type="datetimeFigureOut">
              <a:rPr lang="en-US" smtClean="0"/>
              <a:pPr/>
              <a:t>3/31/2011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9209AA-A5EA-4C21-BE30-93BC205CE77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B13B0E95-657A-4DB9-A6E2-F276397AE1D7}" type="datetimeFigureOut">
              <a:rPr lang="en-US" smtClean="0"/>
              <a:pPr/>
              <a:t>3/31/2011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909209AA-A5EA-4C21-BE30-93BC205CE777}"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13B0E95-657A-4DB9-A6E2-F276397AE1D7}" type="datetimeFigureOut">
              <a:rPr lang="en-US" smtClean="0"/>
              <a:pPr/>
              <a:t>3/31/2011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9209AA-A5EA-4C21-BE30-93BC205CE77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B13B0E95-657A-4DB9-A6E2-F276397AE1D7}" type="datetimeFigureOut">
              <a:rPr lang="en-US" smtClean="0"/>
              <a:pPr/>
              <a:t>3/31/2011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9209AA-A5EA-4C21-BE30-93BC205CE77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13B0E95-657A-4DB9-A6E2-F276397AE1D7}" type="datetimeFigureOut">
              <a:rPr lang="en-US" smtClean="0"/>
              <a:pPr/>
              <a:t>3/31/2011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9209AA-A5EA-4C21-BE30-93BC205CE77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B0E95-657A-4DB9-A6E2-F276397AE1D7}" type="datetimeFigureOut">
              <a:rPr lang="en-US" smtClean="0"/>
              <a:pPr/>
              <a:t>3/31/2011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9209AA-A5EA-4C21-BE30-93BC205CE77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13B0E95-657A-4DB9-A6E2-F276397AE1D7}" type="datetimeFigureOut">
              <a:rPr lang="en-US" smtClean="0"/>
              <a:pPr/>
              <a:t>3/31/2011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9209AA-A5EA-4C21-BE30-93BC205CE77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13B0E95-657A-4DB9-A6E2-F276397AE1D7}" type="datetimeFigureOut">
              <a:rPr lang="en-US" smtClean="0"/>
              <a:pPr/>
              <a:t>3/31/2011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9209AA-A5EA-4C21-BE30-93BC205CE77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B13B0E95-657A-4DB9-A6E2-F276397AE1D7}" type="datetimeFigureOut">
              <a:rPr lang="en-US" smtClean="0"/>
              <a:pPr/>
              <a:t>3/31/2011</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909209AA-A5EA-4C21-BE30-93BC205CE777}"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audio" Target="../media/audio1.wav"/></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audio" Target="../media/audio10.wav"/><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audio" Target="../media/audio11.wav"/><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audio" Target="../media/audio12.wav"/><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audio" Target="../media/audio13.wav"/><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slideLayout" Target="../slideLayouts/slideLayout6.xml"/><Relationship Id="rId1" Type="http://schemas.openxmlformats.org/officeDocument/2006/relationships/audio" Target="../media/audio14.wav"/><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audio" Target="../media/audio15.wav"/><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audio" Target="../media/audio16.wav"/><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6.xml"/><Relationship Id="rId1" Type="http://schemas.openxmlformats.org/officeDocument/2006/relationships/audio" Target="../media/audio17.wav"/><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1.xml"/><Relationship Id="rId1" Type="http://schemas.openxmlformats.org/officeDocument/2006/relationships/audio" Target="../media/audio18.wav"/><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audio" Target="../media/audio19.wav"/><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audio" Target="../media/audio2.wav"/></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2.xml"/><Relationship Id="rId1" Type="http://schemas.openxmlformats.org/officeDocument/2006/relationships/audio" Target="../media/audio20.wav"/></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audio" Target="../media/audio21.wav"/><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audio" Target="../media/audio22.wav"/><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audio" Target="../media/audio23.wav"/><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2.xml"/><Relationship Id="rId1" Type="http://schemas.openxmlformats.org/officeDocument/2006/relationships/audio" Target="../media/audio24.wav"/></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audio" Target="../media/audio25.wav"/><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audio" Target="../media/audio3.wav"/></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audio" Target="../media/audio4.wav"/><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audio" Target="../media/audio5.wav"/><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audio" Target="../media/audio6.wav"/></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audio" Target="../media/audio7.wav"/></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audio" Target="../media/audio8.wav"/><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audio9.wav"/><Relationship Id="rId1" Type="http://schemas.openxmlformats.org/officeDocument/2006/relationships/tags" Target="../tags/tag1.xml"/><Relationship Id="rId6" Type="http://schemas.openxmlformats.org/officeDocument/2006/relationships/image" Target="../media/image12.png"/><Relationship Id="rId5" Type="http://schemas.openxmlformats.org/officeDocument/2006/relationships/image" Target="../media/image11.gif"/><Relationship Id="rId4" Type="http://schemas.openxmlformats.org/officeDocument/2006/relationships/image" Target="../media/image10.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57200" y="685800"/>
            <a:ext cx="8229600" cy="3429000"/>
          </a:xfrm>
        </p:spPr>
        <p:txBody>
          <a:bodyPr>
            <a:normAutofit fontScale="90000"/>
          </a:bodyPr>
          <a:lstStyle/>
          <a:p>
            <a:r>
              <a:rPr lang="en-US" dirty="0" smtClean="0"/>
              <a:t>Nursing Treatment of Neonatal Abstinence Syndrome</a:t>
            </a:r>
            <a:br>
              <a:rPr lang="en-US" dirty="0" smtClean="0"/>
            </a:br>
            <a:r>
              <a:rPr lang="en-US" dirty="0" smtClean="0"/>
              <a:t/>
            </a:r>
            <a:br>
              <a:rPr lang="en-US" dirty="0" smtClean="0"/>
            </a:br>
            <a:r>
              <a:rPr lang="en-US" sz="4000" b="0" dirty="0" smtClean="0">
                <a:solidFill>
                  <a:schemeClr val="bg1"/>
                </a:solidFill>
                <a:effectLst/>
              </a:rPr>
              <a:t>Ferris State University</a:t>
            </a:r>
            <a:endParaRPr lang="en-US" sz="4000" b="0" dirty="0">
              <a:solidFill>
                <a:schemeClr val="bg1"/>
              </a:solidFill>
              <a:effectLst/>
            </a:endParaRPr>
          </a:p>
        </p:txBody>
      </p:sp>
      <p:sp>
        <p:nvSpPr>
          <p:cNvPr id="5" name="Subtitle 4"/>
          <p:cNvSpPr>
            <a:spLocks noGrp="1"/>
          </p:cNvSpPr>
          <p:nvPr>
            <p:ph type="subTitle" idx="1"/>
          </p:nvPr>
        </p:nvSpPr>
        <p:spPr>
          <a:xfrm>
            <a:off x="381000" y="4572000"/>
            <a:ext cx="8382000" cy="1143000"/>
          </a:xfrm>
        </p:spPr>
        <p:txBody>
          <a:bodyPr>
            <a:noAutofit/>
          </a:bodyPr>
          <a:lstStyle/>
          <a:p>
            <a:r>
              <a:rPr lang="en-US" dirty="0" smtClean="0">
                <a:solidFill>
                  <a:schemeClr val="bg1"/>
                </a:solidFill>
              </a:rPr>
              <a:t>Kelly </a:t>
            </a:r>
            <a:r>
              <a:rPr lang="en-US" dirty="0" err="1" smtClean="0">
                <a:solidFill>
                  <a:schemeClr val="bg1"/>
                </a:solidFill>
              </a:rPr>
              <a:t>Geraghty</a:t>
            </a:r>
            <a:r>
              <a:rPr lang="en-US" dirty="0" smtClean="0">
                <a:solidFill>
                  <a:schemeClr val="bg1"/>
                </a:solidFill>
              </a:rPr>
              <a:t>, Tracy James, Kristen </a:t>
            </a:r>
            <a:r>
              <a:rPr lang="en-US" dirty="0" err="1" smtClean="0">
                <a:solidFill>
                  <a:schemeClr val="bg1"/>
                </a:solidFill>
              </a:rPr>
              <a:t>Lintjer</a:t>
            </a:r>
            <a:r>
              <a:rPr lang="en-US" dirty="0" smtClean="0">
                <a:solidFill>
                  <a:schemeClr val="bg1"/>
                </a:solidFill>
              </a:rPr>
              <a:t>, </a:t>
            </a:r>
          </a:p>
          <a:p>
            <a:r>
              <a:rPr lang="en-US" dirty="0" smtClean="0">
                <a:solidFill>
                  <a:schemeClr val="bg1"/>
                </a:solidFill>
              </a:rPr>
              <a:t>Sara </a:t>
            </a:r>
            <a:r>
              <a:rPr lang="en-US" dirty="0" err="1" smtClean="0">
                <a:solidFill>
                  <a:schemeClr val="bg1"/>
                </a:solidFill>
              </a:rPr>
              <a:t>Potes</a:t>
            </a:r>
            <a:r>
              <a:rPr lang="en-US" dirty="0" smtClean="0">
                <a:solidFill>
                  <a:schemeClr val="bg1"/>
                </a:solidFill>
              </a:rPr>
              <a:t>, </a:t>
            </a:r>
            <a:r>
              <a:rPr lang="en-US" dirty="0" err="1" smtClean="0">
                <a:solidFill>
                  <a:schemeClr val="bg1"/>
                </a:solidFill>
              </a:rPr>
              <a:t>Rikki</a:t>
            </a:r>
            <a:r>
              <a:rPr lang="en-US" dirty="0" smtClean="0">
                <a:solidFill>
                  <a:schemeClr val="bg1"/>
                </a:solidFill>
              </a:rPr>
              <a:t> </a:t>
            </a:r>
            <a:r>
              <a:rPr lang="en-US" dirty="0" err="1" smtClean="0">
                <a:solidFill>
                  <a:schemeClr val="bg1"/>
                </a:solidFill>
              </a:rPr>
              <a:t>Zissler</a:t>
            </a:r>
            <a:endParaRPr lang="en-US" dirty="0" smtClean="0">
              <a:solidFill>
                <a:schemeClr val="bg1"/>
              </a:solidFill>
            </a:endParaRPr>
          </a:p>
        </p:txBody>
      </p:sp>
      <p:pic>
        <p:nvPicPr>
          <p:cNvPr id="9" name="~PP3803.WAV">
            <a:hlinkClick r:id="" action="ppaction://media"/>
          </p:cNvPr>
          <p:cNvPicPr>
            <a:picLocks noRot="1" noChangeAspect="1"/>
          </p:cNvPicPr>
          <p:nvPr>
            <a:wavAudioFile r:embed="rId1" name="~PP3803.WAV"/>
          </p:nvPr>
        </p:nvPicPr>
        <p:blipFill>
          <a:blip r:embed="rId3" cstate="print"/>
          <a:stretch>
            <a:fillRect/>
          </a:stretch>
        </p:blipFill>
        <p:spPr>
          <a:xfrm>
            <a:off x="8696325" y="6410325"/>
            <a:ext cx="304800" cy="304800"/>
          </a:xfrm>
          <a:prstGeom prst="rect">
            <a:avLst/>
          </a:prstGeom>
        </p:spPr>
      </p:pic>
    </p:spTree>
  </p:cSld>
  <p:clrMapOvr>
    <a:masterClrMapping/>
  </p:clrMapOvr>
  <p:transition advTm="1335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9"/>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“Opiate treatment for opiate withdrawal in newborn infants”, Osborn, Jeffery, &amp; Cole (2010).</a:t>
            </a:r>
            <a:endParaRPr lang="en-US" sz="2800" dirty="0"/>
          </a:p>
        </p:txBody>
      </p:sp>
      <p:sp>
        <p:nvSpPr>
          <p:cNvPr id="3" name="Content Placeholder 2"/>
          <p:cNvSpPr>
            <a:spLocks noGrp="1"/>
          </p:cNvSpPr>
          <p:nvPr>
            <p:ph idx="1"/>
          </p:nvPr>
        </p:nvSpPr>
        <p:spPr/>
        <p:txBody>
          <a:bodyPr>
            <a:normAutofit fontScale="85000" lnSpcReduction="20000"/>
          </a:bodyPr>
          <a:lstStyle/>
          <a:p>
            <a:pPr>
              <a:buFont typeface="Wingdings" pitchFamily="2" charset="2"/>
              <a:buChar char="v"/>
            </a:pPr>
            <a:r>
              <a:rPr lang="en-US" dirty="0" smtClean="0">
                <a:solidFill>
                  <a:schemeClr val="bg1"/>
                </a:solidFill>
              </a:rPr>
              <a:t>This study was done to “assess the effectiveness and safety of using an opiate compared to a sedative or non-pharmacological treatment for treatment of NAS due to withdrawal from opiates” (Osborn et al., p. 3-4). </a:t>
            </a:r>
          </a:p>
          <a:p>
            <a:pPr>
              <a:buFont typeface="Wingdings" pitchFamily="2" charset="2"/>
              <a:buChar char="v"/>
            </a:pPr>
            <a:r>
              <a:rPr lang="en-US" dirty="0" smtClean="0">
                <a:solidFill>
                  <a:schemeClr val="bg1"/>
                </a:solidFill>
              </a:rPr>
              <a:t>The studies enrolled 645 infants and there were nine studies done.  </a:t>
            </a:r>
          </a:p>
          <a:p>
            <a:pPr>
              <a:buFont typeface="Wingdings" pitchFamily="2" charset="2"/>
              <a:buChar char="v"/>
            </a:pPr>
            <a:r>
              <a:rPr lang="en-US" dirty="0" smtClean="0">
                <a:solidFill>
                  <a:schemeClr val="bg1"/>
                </a:solidFill>
              </a:rPr>
              <a:t>It was found that there was no real difference in the failure of treatment between the infants receiving opiates to those receiving supportive care (Osborn et al., p. 3-4).  </a:t>
            </a:r>
          </a:p>
          <a:p>
            <a:pPr>
              <a:buFont typeface="Wingdings" pitchFamily="2" charset="2"/>
              <a:buChar char="v"/>
            </a:pPr>
            <a:r>
              <a:rPr lang="en-US" dirty="0" smtClean="0">
                <a:solidFill>
                  <a:schemeClr val="bg1"/>
                </a:solidFill>
              </a:rPr>
              <a:t>This study also showed that infants that received opiates along with supportive care had a faster birth weight regain compared to infants that only received supportive care (Osborn et al., p. 8)</a:t>
            </a:r>
          </a:p>
          <a:p>
            <a:pPr>
              <a:buFont typeface="Wingdings" pitchFamily="2" charset="2"/>
              <a:buChar char="v"/>
            </a:pPr>
            <a:endParaRPr lang="en-US" dirty="0" smtClean="0">
              <a:solidFill>
                <a:schemeClr val="bg1"/>
              </a:solidFill>
            </a:endParaRPr>
          </a:p>
          <a:p>
            <a:endParaRPr lang="en-US" dirty="0"/>
          </a:p>
        </p:txBody>
      </p:sp>
      <p:pic>
        <p:nvPicPr>
          <p:cNvPr id="4" name="~PP3702.WAV">
            <a:hlinkClick r:id="" action="ppaction://media"/>
          </p:cNvPr>
          <p:cNvPicPr>
            <a:picLocks noRot="1" noChangeAspect="1"/>
          </p:cNvPicPr>
          <p:nvPr>
            <a:wavAudioFile r:embed="rId1" name="~PP3702.WAV"/>
          </p:nvPr>
        </p:nvPicPr>
        <p:blipFill>
          <a:blip r:embed="rId4" cstate="print"/>
          <a:stretch>
            <a:fillRect/>
          </a:stretch>
        </p:blipFill>
        <p:spPr>
          <a:xfrm>
            <a:off x="8696325" y="6410325"/>
            <a:ext cx="304800" cy="304800"/>
          </a:xfrm>
          <a:prstGeom prst="rect">
            <a:avLst/>
          </a:prstGeom>
        </p:spPr>
      </p:pic>
    </p:spTree>
  </p:cSld>
  <p:clrMapOvr>
    <a:masterClrMapping/>
  </p:clrMapOvr>
  <p:transition advTm="2319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“Neonatal Abstinence Syndrome” by Burgos and Burke (2009).</a:t>
            </a:r>
            <a:endParaRPr lang="en-US" dirty="0"/>
          </a:p>
        </p:txBody>
      </p:sp>
      <p:sp>
        <p:nvSpPr>
          <p:cNvPr id="3" name="Content Placeholder 2"/>
          <p:cNvSpPr>
            <a:spLocks noGrp="1"/>
          </p:cNvSpPr>
          <p:nvPr>
            <p:ph idx="1"/>
          </p:nvPr>
        </p:nvSpPr>
        <p:spPr/>
        <p:txBody>
          <a:bodyPr>
            <a:normAutofit fontScale="77500" lnSpcReduction="20000"/>
          </a:bodyPr>
          <a:lstStyle/>
          <a:p>
            <a:pPr>
              <a:buFont typeface="Wingdings" pitchFamily="2" charset="2"/>
              <a:buChar char="v"/>
            </a:pPr>
            <a:r>
              <a:rPr lang="en-US" sz="2400" dirty="0" smtClean="0">
                <a:solidFill>
                  <a:schemeClr val="bg1"/>
                </a:solidFill>
              </a:rPr>
              <a:t>It stated that the treatment of NAS should always begin with non-pharmacologic measures. (Burgos , Burke 2009)</a:t>
            </a:r>
          </a:p>
          <a:p>
            <a:pPr>
              <a:buFont typeface="Wingdings" pitchFamily="2" charset="2"/>
              <a:buChar char="v"/>
            </a:pPr>
            <a:r>
              <a:rPr lang="en-US" sz="2400" dirty="0" smtClean="0">
                <a:solidFill>
                  <a:schemeClr val="bg1"/>
                </a:solidFill>
              </a:rPr>
              <a:t> Non pharmacological measures include  and should be in conjunction with pharmacological interventions. </a:t>
            </a:r>
          </a:p>
          <a:p>
            <a:pPr>
              <a:buFont typeface="Wingdings" pitchFamily="2" charset="2"/>
              <a:buChar char="v"/>
            </a:pPr>
            <a:r>
              <a:rPr lang="en-US" sz="2400" dirty="0" smtClean="0">
                <a:solidFill>
                  <a:schemeClr val="bg1"/>
                </a:solidFill>
              </a:rPr>
              <a:t>To reduce environmental stimulation suggestions include:</a:t>
            </a:r>
          </a:p>
          <a:p>
            <a:pPr>
              <a:buFont typeface="Wingdings" pitchFamily="2" charset="2"/>
              <a:buChar char="v"/>
            </a:pPr>
            <a:r>
              <a:rPr lang="en-US" sz="2400" dirty="0" smtClean="0">
                <a:solidFill>
                  <a:schemeClr val="bg1"/>
                </a:solidFill>
              </a:rPr>
              <a:t>Keep infant swaddled and contained when in sleeping state, and avoid waking from a deep sleep.</a:t>
            </a:r>
          </a:p>
          <a:p>
            <a:pPr>
              <a:buFont typeface="Wingdings" pitchFamily="2" charset="2"/>
              <a:buChar char="v"/>
            </a:pPr>
            <a:r>
              <a:rPr lang="en-US" sz="2400" dirty="0" smtClean="0">
                <a:solidFill>
                  <a:schemeClr val="bg1"/>
                </a:solidFill>
              </a:rPr>
              <a:t> Adequate nutrition since  their nutritional needs may be greater than that of a normal newborn</a:t>
            </a:r>
          </a:p>
          <a:p>
            <a:pPr>
              <a:buFont typeface="Wingdings" pitchFamily="2" charset="2"/>
              <a:buChar char="v"/>
            </a:pPr>
            <a:r>
              <a:rPr lang="en-US" sz="2400" dirty="0" smtClean="0">
                <a:solidFill>
                  <a:schemeClr val="bg1"/>
                </a:solidFill>
              </a:rPr>
              <a:t>Breastfeeding should be encouraged and has been shown to reduce the severity of NAS.  </a:t>
            </a:r>
          </a:p>
          <a:p>
            <a:pPr>
              <a:buFont typeface="Wingdings" pitchFamily="2" charset="2"/>
              <a:buChar char="v"/>
            </a:pPr>
            <a:r>
              <a:rPr lang="en-US" sz="2400" dirty="0" smtClean="0">
                <a:solidFill>
                  <a:schemeClr val="bg1"/>
                </a:solidFill>
              </a:rPr>
              <a:t>Pacifiers should be offered or hands for non-nutritive sucking.</a:t>
            </a:r>
          </a:p>
          <a:p>
            <a:pPr>
              <a:buFont typeface="Wingdings" pitchFamily="2" charset="2"/>
              <a:buChar char="v"/>
            </a:pPr>
            <a:r>
              <a:rPr lang="en-US" sz="2400" dirty="0" smtClean="0">
                <a:solidFill>
                  <a:schemeClr val="bg1"/>
                </a:solidFill>
              </a:rPr>
              <a:t> Physical and occupational therapy may be consulted for more ideas.</a:t>
            </a:r>
          </a:p>
          <a:p>
            <a:pPr>
              <a:buFont typeface="Wingdings" pitchFamily="2" charset="2"/>
              <a:buChar char="v"/>
            </a:pPr>
            <a:r>
              <a:rPr lang="en-US" sz="2400" dirty="0" smtClean="0">
                <a:solidFill>
                  <a:schemeClr val="bg1"/>
                </a:solidFill>
              </a:rPr>
              <a:t>Skin protection is highly recommended.</a:t>
            </a:r>
          </a:p>
          <a:p>
            <a:pPr>
              <a:buFont typeface="Wingdings" pitchFamily="2" charset="2"/>
              <a:buChar char="v"/>
            </a:pPr>
            <a:r>
              <a:rPr lang="en-US" sz="2400" dirty="0" smtClean="0">
                <a:solidFill>
                  <a:schemeClr val="bg1"/>
                </a:solidFill>
              </a:rPr>
              <a:t>Offer emotional support to the family.  After the birth, encourage family to do as much care as possible and tell them that support will be available even after discharge from the hospital.   </a:t>
            </a:r>
            <a:r>
              <a:rPr lang="en-US" sz="1200" dirty="0" smtClean="0">
                <a:solidFill>
                  <a:schemeClr val="bg1"/>
                </a:solidFill>
              </a:rPr>
              <a:t>	</a:t>
            </a:r>
          </a:p>
          <a:p>
            <a:pPr>
              <a:buFont typeface="Wingdings" pitchFamily="2" charset="2"/>
              <a:buChar char="v"/>
            </a:pPr>
            <a:endParaRPr lang="en-US" sz="1200" dirty="0" smtClean="0">
              <a:solidFill>
                <a:schemeClr val="bg1"/>
              </a:solidFill>
            </a:endParaRPr>
          </a:p>
          <a:p>
            <a:endParaRPr lang="en-US" dirty="0"/>
          </a:p>
        </p:txBody>
      </p:sp>
      <p:pic>
        <p:nvPicPr>
          <p:cNvPr id="4" name="~PP2761.WAV">
            <a:hlinkClick r:id="" action="ppaction://media"/>
          </p:cNvPr>
          <p:cNvPicPr>
            <a:picLocks noRot="1" noChangeAspect="1"/>
          </p:cNvPicPr>
          <p:nvPr>
            <a:wavAudioFile r:embed="rId1" name="~PP2761.WAV"/>
          </p:nvPr>
        </p:nvPicPr>
        <p:blipFill>
          <a:blip r:embed="rId4" cstate="print"/>
          <a:stretch>
            <a:fillRect/>
          </a:stretch>
        </p:blipFill>
        <p:spPr>
          <a:xfrm>
            <a:off x="8696325" y="6410325"/>
            <a:ext cx="304800" cy="304800"/>
          </a:xfrm>
          <a:prstGeom prst="rect">
            <a:avLst/>
          </a:prstGeom>
        </p:spPr>
      </p:pic>
    </p:spTree>
  </p:cSld>
  <p:clrMapOvr>
    <a:masterClrMapping/>
  </p:clrMapOvr>
  <p:transition advTm="2353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“Neonatal abstinence syndrome: assessment and pharmacotherapy” Finnegan (1990)</a:t>
            </a:r>
            <a:endParaRPr lang="en-US" sz="2400" dirty="0"/>
          </a:p>
        </p:txBody>
      </p:sp>
      <p:sp>
        <p:nvSpPr>
          <p:cNvPr id="3" name="Content Placeholder 2"/>
          <p:cNvSpPr>
            <a:spLocks noGrp="1"/>
          </p:cNvSpPr>
          <p:nvPr>
            <p:ph idx="1"/>
          </p:nvPr>
        </p:nvSpPr>
        <p:spPr/>
        <p:txBody>
          <a:bodyPr>
            <a:normAutofit lnSpcReduction="10000"/>
          </a:bodyPr>
          <a:lstStyle/>
          <a:p>
            <a:pPr>
              <a:buFont typeface="Wingdings" pitchFamily="2" charset="2"/>
              <a:buChar char="v"/>
            </a:pPr>
            <a:r>
              <a:rPr lang="en-US" dirty="0" smtClean="0">
                <a:solidFill>
                  <a:schemeClr val="bg1"/>
                </a:solidFill>
              </a:rPr>
              <a:t>The Finnegan scoring system is the most widely used even though it is 21 years old. </a:t>
            </a:r>
          </a:p>
          <a:p>
            <a:pPr>
              <a:buFont typeface="Wingdings" pitchFamily="2" charset="2"/>
              <a:buChar char="v"/>
            </a:pPr>
            <a:r>
              <a:rPr lang="en-US" dirty="0" smtClean="0">
                <a:solidFill>
                  <a:schemeClr val="bg1"/>
                </a:solidFill>
              </a:rPr>
              <a:t>It lists 21 symptoms that are most frequently observed in opiate-exposed infants (Finnegan, 1990, p. 2).  </a:t>
            </a:r>
          </a:p>
          <a:p>
            <a:pPr>
              <a:buFont typeface="Wingdings" pitchFamily="2" charset="2"/>
              <a:buChar char="v"/>
            </a:pPr>
            <a:r>
              <a:rPr lang="en-US" dirty="0" smtClean="0">
                <a:solidFill>
                  <a:schemeClr val="bg1"/>
                </a:solidFill>
              </a:rPr>
              <a:t>The symptoms are rated by severity and the total is calculated for that period of time (Finnegan, p. 2).  </a:t>
            </a:r>
          </a:p>
          <a:p>
            <a:pPr>
              <a:buFont typeface="Wingdings" pitchFamily="2" charset="2"/>
              <a:buChar char="v"/>
            </a:pPr>
            <a:r>
              <a:rPr lang="en-US" dirty="0" smtClean="0">
                <a:solidFill>
                  <a:schemeClr val="bg1"/>
                </a:solidFill>
              </a:rPr>
              <a:t>This tool was designed to be used with term infants therefore it may need to be modified for preterm infants.  </a:t>
            </a:r>
          </a:p>
          <a:p>
            <a:endParaRPr lang="en-US" dirty="0"/>
          </a:p>
        </p:txBody>
      </p:sp>
      <p:pic>
        <p:nvPicPr>
          <p:cNvPr id="4" name="~PP3786.WAV">
            <a:hlinkClick r:id="" action="ppaction://media"/>
          </p:cNvPr>
          <p:cNvPicPr>
            <a:picLocks noRot="1" noChangeAspect="1"/>
          </p:cNvPicPr>
          <p:nvPr>
            <a:wavAudioFile r:embed="rId1" name="~PP3786.WAV"/>
          </p:nvPr>
        </p:nvPicPr>
        <p:blipFill>
          <a:blip r:embed="rId4" cstate="print"/>
          <a:stretch>
            <a:fillRect/>
          </a:stretch>
        </p:blipFill>
        <p:spPr>
          <a:xfrm>
            <a:off x="8696325" y="6410325"/>
            <a:ext cx="304800" cy="304800"/>
          </a:xfrm>
          <a:prstGeom prst="rect">
            <a:avLst/>
          </a:prstGeom>
        </p:spPr>
      </p:pic>
    </p:spTree>
  </p:cSld>
  <p:clrMapOvr>
    <a:masterClrMapping/>
  </p:clrMapOvr>
  <p:transition advTm="1731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normAutofit fontScale="90000"/>
          </a:bodyPr>
          <a:lstStyle/>
          <a:p>
            <a:r>
              <a:rPr lang="en-US" sz="2000" dirty="0" smtClean="0">
                <a:solidFill>
                  <a:schemeClr val="accent3">
                    <a:lumMod val="40000"/>
                    <a:lumOff val="60000"/>
                  </a:schemeClr>
                </a:solidFill>
              </a:rPr>
              <a:t>:</a:t>
            </a:r>
            <a:r>
              <a:rPr lang="en-US" sz="2700" dirty="0" smtClean="0">
                <a:solidFill>
                  <a:schemeClr val="accent3">
                    <a:lumMod val="40000"/>
                    <a:lumOff val="60000"/>
                  </a:schemeClr>
                </a:solidFill>
              </a:rPr>
              <a:t>Maternal Methadone use in pregnancy factors associated with the development of neonatal abstinence syndrome and implications for healthcare resources”. Dryden, C., Young, D., Hepburn, M and </a:t>
            </a:r>
            <a:r>
              <a:rPr lang="en-US" sz="2700" dirty="0" err="1" smtClean="0">
                <a:solidFill>
                  <a:schemeClr val="accent3">
                    <a:lumMod val="40000"/>
                    <a:lumOff val="60000"/>
                  </a:schemeClr>
                </a:solidFill>
              </a:rPr>
              <a:t>Mactier</a:t>
            </a:r>
            <a:r>
              <a:rPr lang="en-US" sz="2700" dirty="0" smtClean="0">
                <a:solidFill>
                  <a:schemeClr val="accent3">
                    <a:lumMod val="40000"/>
                    <a:lumOff val="60000"/>
                  </a:schemeClr>
                </a:solidFill>
              </a:rPr>
              <a:t>, H. (2009</a:t>
            </a:r>
            <a:r>
              <a:rPr lang="en-US" sz="2000" dirty="0" smtClean="0">
                <a:solidFill>
                  <a:schemeClr val="accent3">
                    <a:lumMod val="40000"/>
                    <a:lumOff val="60000"/>
                  </a:schemeClr>
                </a:solidFill>
              </a:rPr>
              <a:t>)</a:t>
            </a:r>
            <a:endParaRPr lang="en-US" sz="2000" dirty="0"/>
          </a:p>
        </p:txBody>
      </p:sp>
      <p:sp>
        <p:nvSpPr>
          <p:cNvPr id="3" name="Content Placeholder 2"/>
          <p:cNvSpPr>
            <a:spLocks noGrp="1"/>
          </p:cNvSpPr>
          <p:nvPr>
            <p:ph idx="1"/>
          </p:nvPr>
        </p:nvSpPr>
        <p:spPr>
          <a:xfrm>
            <a:off x="457200" y="2438400"/>
            <a:ext cx="8229600" cy="4419600"/>
          </a:xfrm>
        </p:spPr>
        <p:txBody>
          <a:bodyPr>
            <a:noAutofit/>
          </a:bodyPr>
          <a:lstStyle/>
          <a:p>
            <a:pPr>
              <a:buFont typeface="Wingdings" pitchFamily="2" charset="2"/>
              <a:buChar char="v"/>
            </a:pPr>
            <a:r>
              <a:rPr lang="en-US" sz="2000" dirty="0" smtClean="0">
                <a:solidFill>
                  <a:schemeClr val="bg1"/>
                </a:solidFill>
              </a:rPr>
              <a:t>The study included 450 infants and data was collected on 437.  </a:t>
            </a:r>
          </a:p>
          <a:p>
            <a:pPr>
              <a:buFont typeface="Wingdings" pitchFamily="2" charset="2"/>
              <a:buChar char="v"/>
            </a:pPr>
            <a:r>
              <a:rPr lang="en-US" sz="2000" dirty="0" smtClean="0">
                <a:solidFill>
                  <a:schemeClr val="bg1"/>
                </a:solidFill>
              </a:rPr>
              <a:t>Of the infants in the study, 45.5% of received pharmacological treatment for NAS. Duration of oral morphine was from 1-44 days. Half were discharged to home on Phenobarbital and therapy ranged from 2-140 days.   As high as 93% of infants requiring Phenobarbital were exposed to poly-drug use in </a:t>
            </a:r>
            <a:r>
              <a:rPr lang="en-US" sz="2000" dirty="0" err="1" smtClean="0">
                <a:solidFill>
                  <a:schemeClr val="bg1"/>
                </a:solidFill>
              </a:rPr>
              <a:t>utero</a:t>
            </a:r>
            <a:r>
              <a:rPr lang="en-US" sz="2000" dirty="0" smtClean="0">
                <a:solidFill>
                  <a:schemeClr val="bg1"/>
                </a:solidFill>
              </a:rPr>
              <a:t>.  Breastfeeding was initiated in 27.7% of these infants and 48.8% of these infants were admitted to the NICU.  (Dryden et al 2009)</a:t>
            </a:r>
          </a:p>
          <a:p>
            <a:pPr>
              <a:buFont typeface="Wingdings" pitchFamily="2" charset="2"/>
              <a:buChar char="v"/>
            </a:pPr>
            <a:r>
              <a:rPr lang="en-US" sz="2000" dirty="0" smtClean="0">
                <a:solidFill>
                  <a:schemeClr val="bg1"/>
                </a:solidFill>
              </a:rPr>
              <a:t>Stays in hospital ranged from 1-108 days and 40% of these were admitted due to NAS.(Dryden et al)</a:t>
            </a:r>
          </a:p>
          <a:p>
            <a:pPr>
              <a:buFont typeface="Wingdings" pitchFamily="2" charset="2"/>
              <a:buChar char="v"/>
            </a:pPr>
            <a:r>
              <a:rPr lang="en-US" sz="2000" dirty="0" smtClean="0">
                <a:solidFill>
                  <a:schemeClr val="bg1"/>
                </a:solidFill>
              </a:rPr>
              <a:t>Breastfeeding for greater than 48 hours was independently associated with halving the odds of the infant receiving pharmacological treatment for NAS. </a:t>
            </a:r>
          </a:p>
        </p:txBody>
      </p:sp>
      <p:pic>
        <p:nvPicPr>
          <p:cNvPr id="4" name="~PP3870.WAV">
            <a:hlinkClick r:id="" action="ppaction://media"/>
          </p:cNvPr>
          <p:cNvPicPr>
            <a:picLocks noRot="1" noChangeAspect="1"/>
          </p:cNvPicPr>
          <p:nvPr>
            <a:wavAudioFile r:embed="rId1" name="~PP3870.WAV"/>
          </p:nvPr>
        </p:nvPicPr>
        <p:blipFill>
          <a:blip r:embed="rId4" cstate="print"/>
          <a:stretch>
            <a:fillRect/>
          </a:stretch>
        </p:blipFill>
        <p:spPr>
          <a:xfrm>
            <a:off x="8696325" y="6410325"/>
            <a:ext cx="304800" cy="304800"/>
          </a:xfrm>
          <a:prstGeom prst="rect">
            <a:avLst/>
          </a:prstGeom>
        </p:spPr>
      </p:pic>
    </p:spTree>
  </p:cSld>
  <p:clrMapOvr>
    <a:masterClrMapping/>
  </p:clrMapOvr>
  <p:transition advTm="3888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76400"/>
            <a:ext cx="8229600" cy="1143000"/>
          </a:xfrm>
        </p:spPr>
        <p:txBody>
          <a:bodyPr>
            <a:normAutofit/>
          </a:bodyPr>
          <a:lstStyle/>
          <a:p>
            <a:pPr algn="ctr"/>
            <a:r>
              <a:rPr lang="en-US" sz="4800" dirty="0" smtClean="0"/>
              <a:t>Assessment tool for NAS</a:t>
            </a:r>
            <a:endParaRPr lang="en-US" sz="4800" dirty="0"/>
          </a:p>
        </p:txBody>
      </p:sp>
      <p:pic>
        <p:nvPicPr>
          <p:cNvPr id="5" name="Picture 4" descr="C:\Users\Zissler Laptop\AppData\Local\Microsoft\Windows\Temporary Internet Files\Content.IE5\CE13DSK7\MC900359063[1].wmf"/>
          <p:cNvPicPr>
            <a:picLocks noChangeAspect="1" noChangeArrowheads="1"/>
          </p:cNvPicPr>
          <p:nvPr/>
        </p:nvPicPr>
        <p:blipFill>
          <a:blip r:embed="rId3" cstate="print"/>
          <a:srcRect/>
          <a:stretch>
            <a:fillRect/>
          </a:stretch>
        </p:blipFill>
        <p:spPr bwMode="auto">
          <a:xfrm>
            <a:off x="2057400" y="3352800"/>
            <a:ext cx="4419600" cy="2438400"/>
          </a:xfrm>
          <a:prstGeom prst="rect">
            <a:avLst/>
          </a:prstGeom>
          <a:noFill/>
        </p:spPr>
      </p:pic>
      <p:pic>
        <p:nvPicPr>
          <p:cNvPr id="4" name="~PP517.WAV">
            <a:hlinkClick r:id="" action="ppaction://media"/>
          </p:cNvPr>
          <p:cNvPicPr>
            <a:picLocks noRot="1" noChangeAspect="1"/>
          </p:cNvPicPr>
          <p:nvPr>
            <a:wavAudioFile r:embed="rId1" name="~PP517.WAV"/>
          </p:nvPr>
        </p:nvPicPr>
        <p:blipFill>
          <a:blip r:embed="rId4" cstate="print"/>
          <a:stretch>
            <a:fillRect/>
          </a:stretch>
        </p:blipFill>
        <p:spPr>
          <a:xfrm>
            <a:off x="8696325" y="6410325"/>
            <a:ext cx="304800" cy="304800"/>
          </a:xfrm>
          <a:prstGeom prst="rect">
            <a:avLst/>
          </a:prstGeom>
        </p:spPr>
      </p:pic>
    </p:spTree>
  </p:cSld>
  <p:clrMapOvr>
    <a:masterClrMapping/>
  </p:clrMapOvr>
  <p:transition advTm="418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par>
                          <p:cTn id="7" fill="hold">
                            <p:stCondLst>
                              <p:cond delay="0"/>
                            </p:stCondLst>
                            <p:childTnLst>
                              <p:par>
                                <p:cTn id="8" presetID="18" presetClass="entr" presetSubtype="12" fill="hold"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strips(downLeft)">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11"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609600"/>
            <a:ext cx="8229600" cy="1143000"/>
          </a:xfrm>
        </p:spPr>
        <p:txBody>
          <a:bodyPr/>
          <a:lstStyle/>
          <a:p>
            <a:r>
              <a:rPr lang="en-US" dirty="0" smtClean="0"/>
              <a:t>Finnegan Scale</a:t>
            </a:r>
            <a:endParaRPr lang="en-US" dirty="0"/>
          </a:p>
        </p:txBody>
      </p:sp>
      <p:sp>
        <p:nvSpPr>
          <p:cNvPr id="3" name="Subtitle 2"/>
          <p:cNvSpPr>
            <a:spLocks noGrp="1"/>
          </p:cNvSpPr>
          <p:nvPr>
            <p:ph type="subTitle" idx="1"/>
          </p:nvPr>
        </p:nvSpPr>
        <p:spPr>
          <a:xfrm>
            <a:off x="762000" y="2133600"/>
            <a:ext cx="7696200" cy="3962400"/>
          </a:xfrm>
        </p:spPr>
        <p:txBody>
          <a:bodyPr>
            <a:normAutofit lnSpcReduction="10000"/>
          </a:bodyPr>
          <a:lstStyle/>
          <a:p>
            <a:pPr algn="l">
              <a:buFont typeface="Wingdings" pitchFamily="2" charset="2"/>
              <a:buChar char="v"/>
            </a:pPr>
            <a:r>
              <a:rPr lang="en-US" dirty="0" smtClean="0">
                <a:solidFill>
                  <a:schemeClr val="bg1"/>
                </a:solidFill>
              </a:rPr>
              <a:t>This scale assesses 21 of the most common        signs of neonatal drug withdrawal syndrome and is scored on the basis of pathological significance and severity of the adverse symptoms (</a:t>
            </a:r>
            <a:r>
              <a:rPr lang="en-US" dirty="0" err="1" smtClean="0">
                <a:solidFill>
                  <a:schemeClr val="bg1"/>
                </a:solidFill>
              </a:rPr>
              <a:t>Hamdan</a:t>
            </a:r>
            <a:r>
              <a:rPr lang="en-US" dirty="0" smtClean="0">
                <a:solidFill>
                  <a:schemeClr val="bg1"/>
                </a:solidFill>
              </a:rPr>
              <a:t>, 2010).  </a:t>
            </a:r>
          </a:p>
          <a:p>
            <a:pPr algn="l"/>
            <a:endParaRPr lang="en-US" dirty="0" smtClean="0">
              <a:solidFill>
                <a:schemeClr val="bg1"/>
              </a:solidFill>
            </a:endParaRPr>
          </a:p>
          <a:p>
            <a:pPr algn="l">
              <a:buFont typeface="Wingdings" pitchFamily="2" charset="2"/>
              <a:buChar char="v"/>
            </a:pPr>
            <a:r>
              <a:rPr lang="en-US" dirty="0" smtClean="0">
                <a:solidFill>
                  <a:schemeClr val="bg1"/>
                </a:solidFill>
              </a:rPr>
              <a:t>If an infant receives three consecutive scores of 8 or higher, treatment for withdrawal is started</a:t>
            </a:r>
            <a:r>
              <a:rPr lang="en-US" sz="3600" dirty="0" smtClean="0">
                <a:solidFill>
                  <a:schemeClr val="bg1"/>
                </a:solidFill>
              </a:rPr>
              <a:t>. </a:t>
            </a:r>
          </a:p>
          <a:p>
            <a:pPr algn="l"/>
            <a:endParaRPr lang="en-US" dirty="0"/>
          </a:p>
        </p:txBody>
      </p:sp>
      <p:pic>
        <p:nvPicPr>
          <p:cNvPr id="4" name="~PP1255.WAV">
            <a:hlinkClick r:id="" action="ppaction://media"/>
          </p:cNvPr>
          <p:cNvPicPr>
            <a:picLocks noRot="1" noChangeAspect="1"/>
          </p:cNvPicPr>
          <p:nvPr>
            <a:wavAudioFile r:embed="rId1" name="~PP1255.WAV"/>
          </p:nvPr>
        </p:nvPicPr>
        <p:blipFill>
          <a:blip r:embed="rId4" cstate="print"/>
          <a:stretch>
            <a:fillRect/>
          </a:stretch>
        </p:blipFill>
        <p:spPr>
          <a:xfrm>
            <a:off x="8696325" y="6410325"/>
            <a:ext cx="304800" cy="304800"/>
          </a:xfrm>
          <a:prstGeom prst="rect">
            <a:avLst/>
          </a:prstGeom>
        </p:spPr>
      </p:pic>
    </p:spTree>
  </p:cSld>
  <p:clrMapOvr>
    <a:masterClrMapping/>
  </p:clrMapOvr>
  <p:transition advTm="1294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Typical scoring chart</a:t>
            </a:r>
            <a:endParaRPr lang="en-US" dirty="0"/>
          </a:p>
        </p:txBody>
      </p:sp>
      <p:graphicFrame>
        <p:nvGraphicFramePr>
          <p:cNvPr id="5" name="Table 4"/>
          <p:cNvGraphicFramePr>
            <a:graphicFrameLocks noGrp="1"/>
          </p:cNvGraphicFramePr>
          <p:nvPr/>
        </p:nvGraphicFramePr>
        <p:xfrm>
          <a:off x="381000" y="1397000"/>
          <a:ext cx="8305800" cy="4804918"/>
        </p:xfrm>
        <a:graphic>
          <a:graphicData uri="http://schemas.openxmlformats.org/drawingml/2006/table">
            <a:tbl>
              <a:tblPr firstRow="1" bandRow="1">
                <a:tableStyleId>{F5AB1C69-6EDB-4FF4-983F-18BD219EF322}</a:tableStyleId>
              </a:tblPr>
              <a:tblGrid>
                <a:gridCol w="1384300"/>
                <a:gridCol w="1384300"/>
                <a:gridCol w="1384300"/>
                <a:gridCol w="1384300"/>
                <a:gridCol w="1384300"/>
                <a:gridCol w="1384300"/>
              </a:tblGrid>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r>
              <a:tr h="370840">
                <a:tc>
                  <a:txBody>
                    <a:bodyPr/>
                    <a:lstStyle/>
                    <a:p>
                      <a:pPr marL="0" marR="0" algn="ctr">
                        <a:lnSpc>
                          <a:spcPct val="115000"/>
                        </a:lnSpc>
                        <a:spcBef>
                          <a:spcPts val="0"/>
                        </a:spcBef>
                        <a:spcAft>
                          <a:spcPts val="0"/>
                        </a:spcAft>
                      </a:pPr>
                      <a:r>
                        <a:rPr lang="en-US" sz="1100" dirty="0"/>
                        <a:t>Irritability</a:t>
                      </a:r>
                      <a:endParaRPr lang="en-US" sz="1100" dirty="0">
                        <a:solidFill>
                          <a:srgbClr val="000000"/>
                        </a:solidFill>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100"/>
                        <a:t>0</a:t>
                      </a:r>
                    </a:p>
                    <a:p>
                      <a:pPr marL="0" marR="0" algn="ctr">
                        <a:lnSpc>
                          <a:spcPct val="115000"/>
                        </a:lnSpc>
                        <a:spcBef>
                          <a:spcPts val="0"/>
                        </a:spcBef>
                        <a:spcAft>
                          <a:spcPts val="0"/>
                        </a:spcAft>
                      </a:pPr>
                      <a:r>
                        <a:rPr lang="en-US" sz="1100"/>
                        <a:t>NA</a:t>
                      </a:r>
                      <a:endParaRPr lang="en-US" sz="1100">
                        <a:solidFill>
                          <a:srgbClr val="000000"/>
                        </a:solidFill>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100" dirty="0"/>
                        <a:t>1</a:t>
                      </a:r>
                    </a:p>
                    <a:p>
                      <a:pPr marL="0" marR="0" algn="ctr">
                        <a:lnSpc>
                          <a:spcPct val="115000"/>
                        </a:lnSpc>
                        <a:spcBef>
                          <a:spcPts val="0"/>
                        </a:spcBef>
                        <a:spcAft>
                          <a:spcPts val="0"/>
                        </a:spcAft>
                      </a:pPr>
                      <a:r>
                        <a:rPr lang="en-US" sz="1100" dirty="0"/>
                        <a:t>Restless even after intervention</a:t>
                      </a:r>
                      <a:endParaRPr lang="en-US" sz="1100" dirty="0">
                        <a:solidFill>
                          <a:srgbClr val="000000"/>
                        </a:solidFill>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100" dirty="0"/>
                        <a:t>2</a:t>
                      </a:r>
                    </a:p>
                    <a:p>
                      <a:pPr marL="0" marR="0" algn="ctr">
                        <a:lnSpc>
                          <a:spcPct val="115000"/>
                        </a:lnSpc>
                        <a:spcBef>
                          <a:spcPts val="0"/>
                        </a:spcBef>
                        <a:spcAft>
                          <a:spcPts val="0"/>
                        </a:spcAft>
                      </a:pPr>
                      <a:r>
                        <a:rPr lang="en-US" sz="1100" dirty="0"/>
                        <a:t>Crying or frantic fist sucking</a:t>
                      </a:r>
                      <a:endParaRPr lang="en-US" sz="1100" dirty="0">
                        <a:solidFill>
                          <a:srgbClr val="000000"/>
                        </a:solidFill>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100" dirty="0"/>
                        <a:t>3</a:t>
                      </a:r>
                    </a:p>
                    <a:p>
                      <a:pPr marL="0" marR="0" algn="ctr">
                        <a:lnSpc>
                          <a:spcPct val="115000"/>
                        </a:lnSpc>
                        <a:spcBef>
                          <a:spcPts val="0"/>
                        </a:spcBef>
                        <a:spcAft>
                          <a:spcPts val="0"/>
                        </a:spcAft>
                      </a:pPr>
                      <a:r>
                        <a:rPr lang="en-US" sz="1100" dirty="0"/>
                        <a:t>Fresh excoriation of limbs</a:t>
                      </a:r>
                      <a:endParaRPr lang="en-US" sz="1100" dirty="0">
                        <a:solidFill>
                          <a:srgbClr val="000000"/>
                        </a:solidFill>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100"/>
                        <a:t>4</a:t>
                      </a:r>
                    </a:p>
                    <a:p>
                      <a:pPr marL="0" marR="0" algn="ctr">
                        <a:lnSpc>
                          <a:spcPct val="115000"/>
                        </a:lnSpc>
                        <a:spcBef>
                          <a:spcPts val="0"/>
                        </a:spcBef>
                        <a:spcAft>
                          <a:spcPts val="0"/>
                        </a:spcAft>
                      </a:pPr>
                      <a:r>
                        <a:rPr lang="en-US" sz="1100"/>
                        <a:t>Continuous cry</a:t>
                      </a:r>
                      <a:endParaRPr lang="en-US" sz="1100">
                        <a:solidFill>
                          <a:srgbClr val="000000"/>
                        </a:solidFill>
                        <a:latin typeface="Calibri"/>
                        <a:ea typeface="Calibri"/>
                        <a:cs typeface="Times New Roman"/>
                      </a:endParaRPr>
                    </a:p>
                  </a:txBody>
                  <a:tcPr marL="68580" marR="68580" marT="0" marB="0"/>
                </a:tc>
              </a:tr>
              <a:tr h="370840">
                <a:tc>
                  <a:txBody>
                    <a:bodyPr/>
                    <a:lstStyle/>
                    <a:p>
                      <a:pPr marL="0" marR="0" algn="ctr">
                        <a:lnSpc>
                          <a:spcPct val="115000"/>
                        </a:lnSpc>
                        <a:spcBef>
                          <a:spcPts val="0"/>
                        </a:spcBef>
                        <a:spcAft>
                          <a:spcPts val="0"/>
                        </a:spcAft>
                      </a:pPr>
                      <a:r>
                        <a:rPr lang="en-US" sz="1100" dirty="0"/>
                        <a:t>Startle</a:t>
                      </a:r>
                      <a:endParaRPr lang="en-US" sz="1100" dirty="0">
                        <a:solidFill>
                          <a:srgbClr val="000000"/>
                        </a:solidFill>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100"/>
                        <a:t>0</a:t>
                      </a:r>
                    </a:p>
                    <a:p>
                      <a:pPr marL="0" marR="0" algn="ctr">
                        <a:lnSpc>
                          <a:spcPct val="115000"/>
                        </a:lnSpc>
                        <a:spcBef>
                          <a:spcPts val="0"/>
                        </a:spcBef>
                        <a:spcAft>
                          <a:spcPts val="0"/>
                        </a:spcAft>
                      </a:pPr>
                      <a:r>
                        <a:rPr lang="en-US" sz="1100"/>
                        <a:t>NA</a:t>
                      </a:r>
                      <a:endParaRPr lang="en-US" sz="1100">
                        <a:solidFill>
                          <a:srgbClr val="000000"/>
                        </a:solidFill>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100"/>
                        <a:t>2</a:t>
                      </a:r>
                    </a:p>
                    <a:p>
                      <a:pPr marL="0" marR="0" algn="ctr">
                        <a:lnSpc>
                          <a:spcPct val="115000"/>
                        </a:lnSpc>
                        <a:spcBef>
                          <a:spcPts val="0"/>
                        </a:spcBef>
                        <a:spcAft>
                          <a:spcPts val="0"/>
                        </a:spcAft>
                      </a:pPr>
                      <a:r>
                        <a:rPr lang="en-US" sz="1100"/>
                        <a:t>Hyperactive</a:t>
                      </a:r>
                      <a:endParaRPr lang="en-US" sz="1100">
                        <a:solidFill>
                          <a:srgbClr val="000000"/>
                        </a:solidFill>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endParaRPr lang="en-US" sz="1100">
                        <a:solidFill>
                          <a:srgbClr val="000000"/>
                        </a:solidFill>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endParaRPr lang="en-US" sz="1100" dirty="0">
                        <a:solidFill>
                          <a:srgbClr val="000000"/>
                        </a:solidFill>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endParaRPr lang="en-US" sz="1100" dirty="0">
                        <a:solidFill>
                          <a:srgbClr val="000000"/>
                        </a:solidFill>
                        <a:latin typeface="Calibri"/>
                        <a:ea typeface="Calibri"/>
                        <a:cs typeface="Times New Roman"/>
                      </a:endParaRPr>
                    </a:p>
                  </a:txBody>
                  <a:tcPr marL="68580" marR="68580" marT="0" marB="0"/>
                </a:tc>
              </a:tr>
              <a:tr h="370840">
                <a:tc>
                  <a:txBody>
                    <a:bodyPr/>
                    <a:lstStyle/>
                    <a:p>
                      <a:pPr marL="0" marR="0" algn="ctr">
                        <a:lnSpc>
                          <a:spcPct val="115000"/>
                        </a:lnSpc>
                        <a:spcBef>
                          <a:spcPts val="0"/>
                        </a:spcBef>
                        <a:spcAft>
                          <a:spcPts val="0"/>
                        </a:spcAft>
                      </a:pPr>
                      <a:r>
                        <a:rPr lang="en-US" sz="1100" dirty="0"/>
                        <a:t>Tremors</a:t>
                      </a:r>
                      <a:endParaRPr lang="en-US" sz="1100" dirty="0">
                        <a:solidFill>
                          <a:srgbClr val="000000"/>
                        </a:solidFill>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100"/>
                        <a:t>0</a:t>
                      </a:r>
                    </a:p>
                    <a:p>
                      <a:pPr marL="0" marR="0" algn="ctr">
                        <a:lnSpc>
                          <a:spcPct val="115000"/>
                        </a:lnSpc>
                        <a:spcBef>
                          <a:spcPts val="0"/>
                        </a:spcBef>
                        <a:spcAft>
                          <a:spcPts val="0"/>
                        </a:spcAft>
                      </a:pPr>
                      <a:r>
                        <a:rPr lang="en-US" sz="1100"/>
                        <a:t>NA</a:t>
                      </a:r>
                      <a:endParaRPr lang="en-US" sz="1100">
                        <a:solidFill>
                          <a:srgbClr val="000000"/>
                        </a:solidFill>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100"/>
                        <a:t>3</a:t>
                      </a:r>
                    </a:p>
                    <a:p>
                      <a:pPr marL="0" marR="0" algn="ctr">
                        <a:lnSpc>
                          <a:spcPct val="115000"/>
                        </a:lnSpc>
                        <a:spcBef>
                          <a:spcPts val="0"/>
                        </a:spcBef>
                        <a:spcAft>
                          <a:spcPts val="0"/>
                        </a:spcAft>
                      </a:pPr>
                      <a:r>
                        <a:rPr lang="en-US" sz="1100"/>
                        <a:t>When undisturbed</a:t>
                      </a:r>
                      <a:endParaRPr lang="en-US" sz="1100">
                        <a:solidFill>
                          <a:srgbClr val="000000"/>
                        </a:solidFill>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100"/>
                        <a:t>4</a:t>
                      </a:r>
                    </a:p>
                    <a:p>
                      <a:pPr marL="0" marR="0" algn="ctr">
                        <a:lnSpc>
                          <a:spcPct val="115000"/>
                        </a:lnSpc>
                        <a:spcBef>
                          <a:spcPts val="0"/>
                        </a:spcBef>
                        <a:spcAft>
                          <a:spcPts val="0"/>
                        </a:spcAft>
                      </a:pPr>
                      <a:r>
                        <a:rPr lang="en-US" sz="1100"/>
                        <a:t>When disturbed</a:t>
                      </a:r>
                      <a:endParaRPr lang="en-US" sz="1100">
                        <a:solidFill>
                          <a:srgbClr val="000000"/>
                        </a:solidFill>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endParaRPr lang="en-US" sz="1100">
                        <a:solidFill>
                          <a:srgbClr val="000000"/>
                        </a:solidFill>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endParaRPr lang="en-US" sz="1100" dirty="0">
                        <a:solidFill>
                          <a:srgbClr val="000000"/>
                        </a:solidFill>
                        <a:latin typeface="Calibri"/>
                        <a:ea typeface="Calibri"/>
                        <a:cs typeface="Times New Roman"/>
                      </a:endParaRPr>
                    </a:p>
                  </a:txBody>
                  <a:tcPr marL="68580" marR="68580" marT="0" marB="0"/>
                </a:tc>
              </a:tr>
              <a:tr h="370840">
                <a:tc>
                  <a:txBody>
                    <a:bodyPr/>
                    <a:lstStyle/>
                    <a:p>
                      <a:pPr marL="0" marR="0" algn="ctr">
                        <a:lnSpc>
                          <a:spcPct val="115000"/>
                        </a:lnSpc>
                        <a:spcBef>
                          <a:spcPts val="0"/>
                        </a:spcBef>
                        <a:spcAft>
                          <a:spcPts val="0"/>
                        </a:spcAft>
                      </a:pPr>
                      <a:r>
                        <a:rPr lang="en-US" sz="1100" dirty="0"/>
                        <a:t>Hyper tonicity</a:t>
                      </a:r>
                      <a:endParaRPr lang="en-US" sz="1100" dirty="0">
                        <a:solidFill>
                          <a:srgbClr val="000000"/>
                        </a:solidFill>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100" dirty="0"/>
                        <a:t>0</a:t>
                      </a:r>
                    </a:p>
                    <a:p>
                      <a:pPr marL="0" marR="0" algn="ctr">
                        <a:lnSpc>
                          <a:spcPct val="115000"/>
                        </a:lnSpc>
                        <a:spcBef>
                          <a:spcPts val="0"/>
                        </a:spcBef>
                        <a:spcAft>
                          <a:spcPts val="0"/>
                        </a:spcAft>
                      </a:pPr>
                      <a:r>
                        <a:rPr lang="en-US" sz="1100" dirty="0"/>
                        <a:t>NA</a:t>
                      </a:r>
                      <a:endParaRPr lang="en-US" sz="1100" dirty="0">
                        <a:solidFill>
                          <a:srgbClr val="000000"/>
                        </a:solidFill>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100"/>
                        <a:t>2</a:t>
                      </a:r>
                    </a:p>
                    <a:p>
                      <a:pPr marL="0" marR="0" algn="ctr">
                        <a:lnSpc>
                          <a:spcPct val="115000"/>
                        </a:lnSpc>
                        <a:spcBef>
                          <a:spcPts val="0"/>
                        </a:spcBef>
                        <a:spcAft>
                          <a:spcPts val="0"/>
                        </a:spcAft>
                      </a:pPr>
                      <a:r>
                        <a:rPr lang="en-US" sz="1100"/>
                        <a:t>Hyper tonicity present</a:t>
                      </a:r>
                      <a:endParaRPr lang="en-US" sz="1100">
                        <a:solidFill>
                          <a:srgbClr val="000000"/>
                        </a:solidFill>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endParaRPr lang="en-US" sz="1100" dirty="0">
                        <a:solidFill>
                          <a:srgbClr val="000000"/>
                        </a:solidFill>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endParaRPr lang="en-US" sz="1100">
                        <a:solidFill>
                          <a:srgbClr val="000000"/>
                        </a:solidFill>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endParaRPr lang="en-US" sz="1100" dirty="0">
                        <a:solidFill>
                          <a:srgbClr val="000000"/>
                        </a:solidFill>
                        <a:latin typeface="Calibri"/>
                        <a:ea typeface="Calibri"/>
                        <a:cs typeface="Times New Roman"/>
                      </a:endParaRPr>
                    </a:p>
                  </a:txBody>
                  <a:tcPr marL="68580" marR="68580" marT="0" marB="0"/>
                </a:tc>
              </a:tr>
              <a:tr h="370840">
                <a:tc>
                  <a:txBody>
                    <a:bodyPr/>
                    <a:lstStyle/>
                    <a:p>
                      <a:pPr marL="0" marR="0" algn="ctr">
                        <a:lnSpc>
                          <a:spcPct val="115000"/>
                        </a:lnSpc>
                        <a:spcBef>
                          <a:spcPts val="0"/>
                        </a:spcBef>
                        <a:spcAft>
                          <a:spcPts val="0"/>
                        </a:spcAft>
                      </a:pPr>
                      <a:r>
                        <a:rPr lang="en-US" sz="1100"/>
                        <a:t>Reguritation</a:t>
                      </a:r>
                      <a:endParaRPr lang="en-US" sz="1100">
                        <a:solidFill>
                          <a:srgbClr val="000000"/>
                        </a:solidFill>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100" dirty="0"/>
                        <a:t>0</a:t>
                      </a:r>
                    </a:p>
                    <a:p>
                      <a:pPr marL="0" marR="0" algn="ctr">
                        <a:lnSpc>
                          <a:spcPct val="115000"/>
                        </a:lnSpc>
                        <a:spcBef>
                          <a:spcPts val="0"/>
                        </a:spcBef>
                        <a:spcAft>
                          <a:spcPts val="0"/>
                        </a:spcAft>
                      </a:pPr>
                      <a:r>
                        <a:rPr lang="en-US" sz="1100" dirty="0"/>
                        <a:t>NA</a:t>
                      </a:r>
                      <a:endParaRPr lang="en-US" sz="1100" dirty="0">
                        <a:solidFill>
                          <a:srgbClr val="000000"/>
                        </a:solidFill>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100"/>
                        <a:t>2</a:t>
                      </a:r>
                    </a:p>
                    <a:p>
                      <a:pPr marL="0" marR="0" algn="ctr">
                        <a:lnSpc>
                          <a:spcPct val="115000"/>
                        </a:lnSpc>
                        <a:spcBef>
                          <a:spcPts val="0"/>
                        </a:spcBef>
                        <a:spcAft>
                          <a:spcPts val="0"/>
                        </a:spcAft>
                      </a:pPr>
                      <a:r>
                        <a:rPr lang="en-US" sz="1100"/>
                        <a:t>Regurgitation</a:t>
                      </a:r>
                      <a:endParaRPr lang="en-US" sz="1100">
                        <a:solidFill>
                          <a:srgbClr val="000000"/>
                        </a:solidFill>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endParaRPr lang="en-US" sz="1100">
                        <a:solidFill>
                          <a:srgbClr val="000000"/>
                        </a:solidFill>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endParaRPr lang="en-US" sz="1100">
                        <a:solidFill>
                          <a:srgbClr val="000000"/>
                        </a:solidFill>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endParaRPr lang="en-US" sz="1100" dirty="0">
                        <a:solidFill>
                          <a:srgbClr val="000000"/>
                        </a:solidFill>
                        <a:latin typeface="Calibri"/>
                        <a:ea typeface="Calibri"/>
                        <a:cs typeface="Times New Roman"/>
                      </a:endParaRPr>
                    </a:p>
                  </a:txBody>
                  <a:tcPr marL="68580" marR="68580" marT="0" marB="0"/>
                </a:tc>
              </a:tr>
              <a:tr h="370840">
                <a:tc>
                  <a:txBody>
                    <a:bodyPr/>
                    <a:lstStyle/>
                    <a:p>
                      <a:pPr marL="0" marR="0" algn="ctr">
                        <a:lnSpc>
                          <a:spcPct val="115000"/>
                        </a:lnSpc>
                        <a:spcBef>
                          <a:spcPts val="0"/>
                        </a:spcBef>
                        <a:spcAft>
                          <a:spcPts val="0"/>
                        </a:spcAft>
                      </a:pPr>
                      <a:r>
                        <a:rPr lang="en-US" sz="1100"/>
                        <a:t>Loose or watery stools</a:t>
                      </a:r>
                      <a:endParaRPr lang="en-US" sz="1100">
                        <a:solidFill>
                          <a:srgbClr val="000000"/>
                        </a:solidFill>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100" dirty="0"/>
                        <a:t>0</a:t>
                      </a:r>
                    </a:p>
                    <a:p>
                      <a:pPr marL="0" marR="0" algn="ctr">
                        <a:lnSpc>
                          <a:spcPct val="115000"/>
                        </a:lnSpc>
                        <a:spcBef>
                          <a:spcPts val="0"/>
                        </a:spcBef>
                        <a:spcAft>
                          <a:spcPts val="0"/>
                        </a:spcAft>
                      </a:pPr>
                      <a:r>
                        <a:rPr lang="en-US" sz="1100" dirty="0"/>
                        <a:t>NA</a:t>
                      </a:r>
                      <a:endParaRPr lang="en-US" sz="1100" dirty="0">
                        <a:solidFill>
                          <a:srgbClr val="000000"/>
                        </a:solidFill>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100"/>
                        <a:t>2</a:t>
                      </a:r>
                    </a:p>
                    <a:p>
                      <a:pPr marL="0" marR="0" algn="ctr">
                        <a:lnSpc>
                          <a:spcPct val="115000"/>
                        </a:lnSpc>
                        <a:spcBef>
                          <a:spcPts val="0"/>
                        </a:spcBef>
                        <a:spcAft>
                          <a:spcPts val="0"/>
                        </a:spcAft>
                      </a:pPr>
                      <a:r>
                        <a:rPr lang="en-US" sz="1100"/>
                        <a:t>Loose watery stools</a:t>
                      </a:r>
                      <a:endParaRPr lang="en-US" sz="1100">
                        <a:solidFill>
                          <a:srgbClr val="000000"/>
                        </a:solidFill>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endParaRPr lang="en-US" sz="1100">
                        <a:solidFill>
                          <a:srgbClr val="000000"/>
                        </a:solidFill>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endParaRPr lang="en-US" sz="1100">
                        <a:solidFill>
                          <a:srgbClr val="000000"/>
                        </a:solidFill>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endParaRPr lang="en-US" sz="1100" dirty="0">
                        <a:solidFill>
                          <a:srgbClr val="000000"/>
                        </a:solidFill>
                        <a:latin typeface="Calibri"/>
                        <a:ea typeface="Calibri"/>
                        <a:cs typeface="Times New Roman"/>
                      </a:endParaRPr>
                    </a:p>
                  </a:txBody>
                  <a:tcPr marL="68580" marR="68580" marT="0" marB="0"/>
                </a:tc>
              </a:tr>
              <a:tr h="370840">
                <a:tc>
                  <a:txBody>
                    <a:bodyPr/>
                    <a:lstStyle/>
                    <a:p>
                      <a:pPr marL="0" marR="0" algn="ctr">
                        <a:lnSpc>
                          <a:spcPct val="115000"/>
                        </a:lnSpc>
                        <a:spcBef>
                          <a:spcPts val="0"/>
                        </a:spcBef>
                        <a:spcAft>
                          <a:spcPts val="0"/>
                        </a:spcAft>
                      </a:pPr>
                      <a:r>
                        <a:rPr lang="en-US" sz="1100"/>
                        <a:t>Yawning or Sneezing</a:t>
                      </a:r>
                      <a:endParaRPr lang="en-US" sz="1100">
                        <a:solidFill>
                          <a:srgbClr val="000000"/>
                        </a:solidFill>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100" dirty="0"/>
                        <a:t>0</a:t>
                      </a:r>
                    </a:p>
                    <a:p>
                      <a:pPr marL="0" marR="0" algn="ctr">
                        <a:lnSpc>
                          <a:spcPct val="115000"/>
                        </a:lnSpc>
                        <a:spcBef>
                          <a:spcPts val="0"/>
                        </a:spcBef>
                        <a:spcAft>
                          <a:spcPts val="0"/>
                        </a:spcAft>
                      </a:pPr>
                      <a:r>
                        <a:rPr lang="en-US" sz="1100" dirty="0"/>
                        <a:t>NA</a:t>
                      </a:r>
                      <a:endParaRPr lang="en-US" sz="1100" dirty="0">
                        <a:solidFill>
                          <a:srgbClr val="000000"/>
                        </a:solidFill>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100"/>
                        <a:t>1</a:t>
                      </a:r>
                    </a:p>
                    <a:p>
                      <a:pPr marL="0" marR="0" algn="ctr">
                        <a:lnSpc>
                          <a:spcPct val="115000"/>
                        </a:lnSpc>
                        <a:spcBef>
                          <a:spcPts val="0"/>
                        </a:spcBef>
                        <a:spcAft>
                          <a:spcPts val="0"/>
                        </a:spcAft>
                      </a:pPr>
                      <a:r>
                        <a:rPr lang="en-US" sz="1100"/>
                        <a:t>More than 2 a session</a:t>
                      </a:r>
                      <a:endParaRPr lang="en-US" sz="1100">
                        <a:solidFill>
                          <a:srgbClr val="000000"/>
                        </a:solidFill>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endParaRPr lang="en-US" sz="1100">
                        <a:solidFill>
                          <a:srgbClr val="000000"/>
                        </a:solidFill>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endParaRPr lang="en-US" sz="1100">
                        <a:solidFill>
                          <a:srgbClr val="000000"/>
                        </a:solidFill>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endParaRPr lang="en-US" sz="1100" dirty="0">
                        <a:solidFill>
                          <a:srgbClr val="000000"/>
                        </a:solidFill>
                        <a:latin typeface="Calibri"/>
                        <a:ea typeface="Calibri"/>
                        <a:cs typeface="Times New Roman"/>
                      </a:endParaRPr>
                    </a:p>
                  </a:txBody>
                  <a:tcPr marL="68580" marR="68580" marT="0" marB="0"/>
                </a:tc>
              </a:tr>
              <a:tr h="370840">
                <a:tc>
                  <a:txBody>
                    <a:bodyPr/>
                    <a:lstStyle/>
                    <a:p>
                      <a:pPr marL="0" marR="0" algn="ctr">
                        <a:lnSpc>
                          <a:spcPct val="115000"/>
                        </a:lnSpc>
                        <a:spcBef>
                          <a:spcPts val="0"/>
                        </a:spcBef>
                        <a:spcAft>
                          <a:spcPts val="0"/>
                        </a:spcAft>
                      </a:pPr>
                      <a:r>
                        <a:rPr lang="en-US" sz="1100"/>
                        <a:t>Sweating or Mottling</a:t>
                      </a:r>
                      <a:endParaRPr lang="en-US" sz="1100">
                        <a:solidFill>
                          <a:srgbClr val="000000"/>
                        </a:solidFill>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100" dirty="0"/>
                        <a:t>0</a:t>
                      </a:r>
                    </a:p>
                    <a:p>
                      <a:pPr marL="0" marR="0" algn="ctr">
                        <a:lnSpc>
                          <a:spcPct val="115000"/>
                        </a:lnSpc>
                        <a:spcBef>
                          <a:spcPts val="0"/>
                        </a:spcBef>
                        <a:spcAft>
                          <a:spcPts val="0"/>
                        </a:spcAft>
                      </a:pPr>
                      <a:r>
                        <a:rPr lang="en-US" sz="1100" dirty="0"/>
                        <a:t>NA</a:t>
                      </a:r>
                      <a:endParaRPr lang="en-US" sz="1100" dirty="0">
                        <a:solidFill>
                          <a:srgbClr val="000000"/>
                        </a:solidFill>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100"/>
                        <a:t>2</a:t>
                      </a:r>
                    </a:p>
                    <a:p>
                      <a:pPr marL="0" marR="0" algn="ctr">
                        <a:lnSpc>
                          <a:spcPct val="115000"/>
                        </a:lnSpc>
                        <a:spcBef>
                          <a:spcPts val="0"/>
                        </a:spcBef>
                        <a:spcAft>
                          <a:spcPts val="0"/>
                        </a:spcAft>
                      </a:pPr>
                      <a:r>
                        <a:rPr lang="en-US" sz="1100"/>
                        <a:t>Sweating or mottling present</a:t>
                      </a:r>
                      <a:endParaRPr lang="en-US" sz="1100">
                        <a:solidFill>
                          <a:srgbClr val="000000"/>
                        </a:solidFill>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endParaRPr lang="en-US" sz="1100">
                        <a:solidFill>
                          <a:srgbClr val="000000"/>
                        </a:solidFill>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endParaRPr lang="en-US" sz="1100">
                        <a:solidFill>
                          <a:srgbClr val="000000"/>
                        </a:solidFill>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endParaRPr lang="en-US" sz="1100" dirty="0">
                        <a:solidFill>
                          <a:srgbClr val="000000"/>
                        </a:solidFill>
                        <a:latin typeface="Calibri"/>
                        <a:ea typeface="Calibri"/>
                        <a:cs typeface="Times New Roman"/>
                      </a:endParaRPr>
                    </a:p>
                  </a:txBody>
                  <a:tcPr marL="68580" marR="68580" marT="0" marB="0"/>
                </a:tc>
              </a:tr>
              <a:tr h="370840">
                <a:tc>
                  <a:txBody>
                    <a:bodyPr/>
                    <a:lstStyle/>
                    <a:p>
                      <a:pPr marL="0" marR="0" algn="ctr">
                        <a:lnSpc>
                          <a:spcPct val="115000"/>
                        </a:lnSpc>
                        <a:spcBef>
                          <a:spcPts val="0"/>
                        </a:spcBef>
                        <a:spcAft>
                          <a:spcPts val="0"/>
                        </a:spcAft>
                      </a:pPr>
                      <a:r>
                        <a:rPr lang="en-US" sz="1100"/>
                        <a:t>Sleep cycle</a:t>
                      </a:r>
                      <a:endParaRPr lang="en-US" sz="1100">
                        <a:solidFill>
                          <a:srgbClr val="000000"/>
                        </a:solidFill>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endParaRPr lang="en-US" sz="1100" dirty="0">
                        <a:solidFill>
                          <a:srgbClr val="000000"/>
                        </a:solidFill>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100" dirty="0"/>
                        <a:t>1</a:t>
                      </a:r>
                    </a:p>
                    <a:p>
                      <a:pPr marL="0" marR="0" algn="ctr">
                        <a:lnSpc>
                          <a:spcPct val="115000"/>
                        </a:lnSpc>
                        <a:spcBef>
                          <a:spcPts val="0"/>
                        </a:spcBef>
                        <a:spcAft>
                          <a:spcPts val="0"/>
                        </a:spcAft>
                      </a:pPr>
                      <a:r>
                        <a:rPr lang="en-US" sz="1100" dirty="0"/>
                        <a:t>Less than 2hr</a:t>
                      </a:r>
                      <a:endParaRPr lang="en-US" sz="1100" dirty="0">
                        <a:solidFill>
                          <a:srgbClr val="000000"/>
                        </a:solidFill>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100" dirty="0"/>
                        <a:t>2</a:t>
                      </a:r>
                    </a:p>
                    <a:p>
                      <a:pPr marL="0" marR="0" algn="ctr">
                        <a:lnSpc>
                          <a:spcPct val="115000"/>
                        </a:lnSpc>
                        <a:spcBef>
                          <a:spcPts val="0"/>
                        </a:spcBef>
                        <a:spcAft>
                          <a:spcPts val="0"/>
                        </a:spcAft>
                      </a:pPr>
                      <a:r>
                        <a:rPr lang="en-US" sz="1100" dirty="0"/>
                        <a:t>Less than 1hr</a:t>
                      </a:r>
                      <a:endParaRPr lang="en-US" sz="1100" dirty="0">
                        <a:solidFill>
                          <a:srgbClr val="000000"/>
                        </a:solidFill>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100" dirty="0"/>
                        <a:t>3</a:t>
                      </a:r>
                    </a:p>
                    <a:p>
                      <a:pPr marL="0" marR="0" algn="ctr">
                        <a:lnSpc>
                          <a:spcPct val="115000"/>
                        </a:lnSpc>
                        <a:spcBef>
                          <a:spcPts val="0"/>
                        </a:spcBef>
                        <a:spcAft>
                          <a:spcPts val="0"/>
                        </a:spcAft>
                      </a:pPr>
                      <a:r>
                        <a:rPr lang="en-US" sz="1100" dirty="0"/>
                        <a:t>Does not sleep between feeds</a:t>
                      </a:r>
                      <a:endParaRPr lang="en-US" sz="1100" dirty="0">
                        <a:solidFill>
                          <a:srgbClr val="000000"/>
                        </a:solidFill>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endParaRPr lang="en-US" sz="1100" dirty="0">
                        <a:solidFill>
                          <a:srgbClr val="000000"/>
                        </a:solidFill>
                        <a:latin typeface="Calibri"/>
                        <a:ea typeface="Calibri"/>
                        <a:cs typeface="Times New Roman"/>
                      </a:endParaRPr>
                    </a:p>
                  </a:txBody>
                  <a:tcPr marL="68580" marR="68580" marT="0" marB="0"/>
                </a:tc>
              </a:tr>
            </a:tbl>
          </a:graphicData>
        </a:graphic>
      </p:graphicFrame>
      <p:sp>
        <p:nvSpPr>
          <p:cNvPr id="6" name="TextBox 5"/>
          <p:cNvSpPr txBox="1"/>
          <p:nvPr/>
        </p:nvSpPr>
        <p:spPr>
          <a:xfrm>
            <a:off x="6553200" y="6400800"/>
            <a:ext cx="2362200" cy="369332"/>
          </a:xfrm>
          <a:prstGeom prst="rect">
            <a:avLst/>
          </a:prstGeom>
          <a:noFill/>
        </p:spPr>
        <p:txBody>
          <a:bodyPr wrap="square" rtlCol="0">
            <a:spAutoFit/>
          </a:bodyPr>
          <a:lstStyle/>
          <a:p>
            <a:r>
              <a:rPr lang="en-US" dirty="0" smtClean="0">
                <a:solidFill>
                  <a:schemeClr val="bg1"/>
                </a:solidFill>
              </a:rPr>
              <a:t>(Finnegan, 1990, p. 2)</a:t>
            </a:r>
            <a:endParaRPr lang="en-US" dirty="0"/>
          </a:p>
        </p:txBody>
      </p:sp>
      <p:pic>
        <p:nvPicPr>
          <p:cNvPr id="7" name="~PP3116.WAV">
            <a:hlinkClick r:id="" action="ppaction://media"/>
          </p:cNvPr>
          <p:cNvPicPr>
            <a:picLocks noRot="1" noChangeAspect="1"/>
          </p:cNvPicPr>
          <p:nvPr>
            <a:wavAudioFile r:embed="rId1" name="~PP3116.WAV"/>
          </p:nvPr>
        </p:nvPicPr>
        <p:blipFill>
          <a:blip r:embed="rId4" cstate="print"/>
          <a:stretch>
            <a:fillRect/>
          </a:stretch>
        </p:blipFill>
        <p:spPr>
          <a:xfrm>
            <a:off x="8696325" y="6410325"/>
            <a:ext cx="304800" cy="304800"/>
          </a:xfrm>
          <a:prstGeom prst="rect">
            <a:avLst/>
          </a:prstGeom>
        </p:spPr>
      </p:pic>
    </p:spTree>
  </p:cSld>
  <p:clrMapOvr>
    <a:masterClrMapping/>
  </p:clrMapOvr>
  <p:transition advTm="1406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Supportive Therapy</a:t>
            </a:r>
            <a:endParaRPr lang="en-US" dirty="0"/>
          </a:p>
        </p:txBody>
      </p:sp>
      <p:pic>
        <p:nvPicPr>
          <p:cNvPr id="3" name="Picture 5" descr="C:\Users\Zissler Laptop\AppData\Local\Microsoft\Windows\Temporary Internet Files\Content.IE5\IGUPO4OP\MP900438625[1].jpg"/>
          <p:cNvPicPr>
            <a:picLocks noChangeAspect="1" noChangeArrowheads="1"/>
          </p:cNvPicPr>
          <p:nvPr/>
        </p:nvPicPr>
        <p:blipFill>
          <a:blip r:embed="rId3" cstate="print"/>
          <a:srcRect/>
          <a:stretch>
            <a:fillRect/>
          </a:stretch>
        </p:blipFill>
        <p:spPr bwMode="auto">
          <a:xfrm>
            <a:off x="3276600" y="2362200"/>
            <a:ext cx="2057400" cy="3090699"/>
          </a:xfrm>
          <a:prstGeom prst="rect">
            <a:avLst/>
          </a:prstGeom>
          <a:noFill/>
        </p:spPr>
      </p:pic>
      <p:pic>
        <p:nvPicPr>
          <p:cNvPr id="4" name="~PP2764.WAV">
            <a:hlinkClick r:id="" action="ppaction://media"/>
          </p:cNvPr>
          <p:cNvPicPr>
            <a:picLocks noRot="1" noChangeAspect="1"/>
          </p:cNvPicPr>
          <p:nvPr>
            <a:wavAudioFile r:embed="rId1" name="~PP2764.WAV"/>
          </p:nvPr>
        </p:nvPicPr>
        <p:blipFill>
          <a:blip r:embed="rId4" cstate="print"/>
          <a:stretch>
            <a:fillRect/>
          </a:stretch>
        </p:blipFill>
        <p:spPr>
          <a:xfrm>
            <a:off x="8696325" y="6410325"/>
            <a:ext cx="304800" cy="304800"/>
          </a:xfrm>
          <a:prstGeom prst="rect">
            <a:avLst/>
          </a:prstGeom>
        </p:spPr>
      </p:pic>
    </p:spTree>
  </p:cSld>
  <p:clrMapOvr>
    <a:masterClrMapping/>
  </p:clrMapOvr>
  <p:transition advTm="362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par>
                                <p:cTn id="7" presetID="29"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 calcmode="lin" valueType="num">
                                      <p:cBhvr>
                                        <p:cTn id="9" dur="1000" fill="hold"/>
                                        <p:tgtEl>
                                          <p:spTgt spid="3"/>
                                        </p:tgtEl>
                                        <p:attrNameLst>
                                          <p:attrName>ppt_x</p:attrName>
                                        </p:attrNameLst>
                                      </p:cBhvr>
                                      <p:tavLst>
                                        <p:tav tm="0">
                                          <p:val>
                                            <p:strVal val="#ppt_x-.2"/>
                                          </p:val>
                                        </p:tav>
                                        <p:tav tm="100000">
                                          <p:val>
                                            <p:strVal val="#ppt_x"/>
                                          </p:val>
                                        </p:tav>
                                      </p:tavLst>
                                    </p:anim>
                                    <p:anim calcmode="lin" valueType="num">
                                      <p:cBhvr>
                                        <p:cTn id="10"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1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12"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838200"/>
            <a:ext cx="8229600" cy="1828800"/>
          </a:xfrm>
        </p:spPr>
        <p:txBody>
          <a:bodyPr>
            <a:normAutofit fontScale="90000"/>
          </a:bodyPr>
          <a:lstStyle/>
          <a:p>
            <a:pPr marL="742950" indent="-742950"/>
            <a:r>
              <a:rPr lang="en-US" sz="3300" dirty="0" smtClean="0"/>
              <a:t>Non-Pharmacologic Interventions</a:t>
            </a:r>
            <a:r>
              <a:rPr lang="en-US" sz="3100" dirty="0" smtClean="0"/>
              <a:t/>
            </a:r>
            <a:br>
              <a:rPr lang="en-US" sz="3100" dirty="0" smtClean="0"/>
            </a:br>
            <a:r>
              <a:rPr lang="en-US" dirty="0" smtClean="0"/>
              <a:t/>
            </a:r>
            <a:br>
              <a:rPr lang="en-US" dirty="0" smtClean="0"/>
            </a:br>
            <a:r>
              <a:rPr lang="en-US" sz="2700" dirty="0" smtClean="0"/>
              <a:t>1.  </a:t>
            </a:r>
            <a:r>
              <a:rPr lang="en-US" sz="2700" dirty="0" smtClean="0">
                <a:solidFill>
                  <a:schemeClr val="accent2">
                    <a:lumMod val="40000"/>
                    <a:lumOff val="60000"/>
                  </a:schemeClr>
                </a:solidFill>
                <a:effectLst>
                  <a:outerShdw blurRad="38100" dist="38100" dir="2700000" algn="tl">
                    <a:srgbClr val="000000">
                      <a:alpha val="43137"/>
                    </a:srgbClr>
                  </a:outerShdw>
                </a:effectLst>
              </a:rPr>
              <a:t>Decrease environmental stimulation</a:t>
            </a:r>
            <a:r>
              <a:rPr lang="en-US" sz="4400" dirty="0" smtClean="0">
                <a:solidFill>
                  <a:schemeClr val="accent2">
                    <a:lumMod val="40000"/>
                    <a:lumOff val="60000"/>
                  </a:schemeClr>
                </a:solidFill>
                <a:effectLst>
                  <a:outerShdw blurRad="38100" dist="38100" dir="2700000" algn="tl">
                    <a:srgbClr val="000000">
                      <a:alpha val="43137"/>
                    </a:srgbClr>
                  </a:outerShdw>
                </a:effectLst>
              </a:rPr>
              <a:t/>
            </a:r>
            <a:br>
              <a:rPr lang="en-US" sz="4400" dirty="0" smtClean="0">
                <a:solidFill>
                  <a:schemeClr val="accent2">
                    <a:lumMod val="40000"/>
                    <a:lumOff val="60000"/>
                  </a:schemeClr>
                </a:solidFill>
                <a:effectLst>
                  <a:outerShdw blurRad="38100" dist="38100" dir="2700000" algn="tl">
                    <a:srgbClr val="000000">
                      <a:alpha val="43137"/>
                    </a:srgbClr>
                  </a:outerShdw>
                </a:effectLst>
              </a:rPr>
            </a:br>
            <a:endParaRPr lang="en-US" dirty="0"/>
          </a:p>
        </p:txBody>
      </p:sp>
      <p:sp>
        <p:nvSpPr>
          <p:cNvPr id="3" name="Subtitle 2"/>
          <p:cNvSpPr>
            <a:spLocks noGrp="1"/>
          </p:cNvSpPr>
          <p:nvPr>
            <p:ph type="subTitle" idx="1"/>
          </p:nvPr>
        </p:nvSpPr>
        <p:spPr>
          <a:xfrm>
            <a:off x="1676400" y="2133600"/>
            <a:ext cx="6705600" cy="3886200"/>
          </a:xfrm>
        </p:spPr>
        <p:txBody>
          <a:bodyPr>
            <a:normAutofit fontScale="92500"/>
          </a:bodyPr>
          <a:lstStyle/>
          <a:p>
            <a:pPr algn="l">
              <a:buFont typeface="Wingdings" pitchFamily="2" charset="2"/>
              <a:buChar char="v"/>
            </a:pPr>
            <a:r>
              <a:rPr lang="en-US" dirty="0" smtClean="0">
                <a:solidFill>
                  <a:schemeClr val="bg1"/>
                </a:solidFill>
              </a:rPr>
              <a:t>Quiet room</a:t>
            </a:r>
          </a:p>
          <a:p>
            <a:pPr algn="l">
              <a:buFont typeface="Wingdings" pitchFamily="2" charset="2"/>
              <a:buChar char="v"/>
            </a:pPr>
            <a:r>
              <a:rPr lang="en-US" dirty="0" smtClean="0">
                <a:solidFill>
                  <a:schemeClr val="bg1"/>
                </a:solidFill>
              </a:rPr>
              <a:t>Dimming lights</a:t>
            </a:r>
          </a:p>
          <a:p>
            <a:pPr algn="l">
              <a:buFont typeface="Wingdings" pitchFamily="2" charset="2"/>
              <a:buChar char="v"/>
            </a:pPr>
            <a:r>
              <a:rPr lang="en-US" dirty="0" smtClean="0">
                <a:solidFill>
                  <a:schemeClr val="bg1"/>
                </a:solidFill>
              </a:rPr>
              <a:t>Low activity level</a:t>
            </a:r>
          </a:p>
          <a:p>
            <a:pPr algn="l">
              <a:buFont typeface="Wingdings" pitchFamily="2" charset="2"/>
              <a:buChar char="v"/>
            </a:pPr>
            <a:r>
              <a:rPr lang="en-US" dirty="0" smtClean="0">
                <a:solidFill>
                  <a:schemeClr val="bg1"/>
                </a:solidFill>
              </a:rPr>
              <a:t>Nurses should use slow movements and   avoid talking at the bedside</a:t>
            </a:r>
          </a:p>
          <a:p>
            <a:pPr algn="l">
              <a:buFont typeface="Wingdings" pitchFamily="2" charset="2"/>
              <a:buChar char="v"/>
            </a:pPr>
            <a:r>
              <a:rPr lang="en-US" dirty="0" smtClean="0">
                <a:solidFill>
                  <a:schemeClr val="bg1"/>
                </a:solidFill>
              </a:rPr>
              <a:t>Keep the infant tightly swaddled while sleeping</a:t>
            </a:r>
          </a:p>
          <a:p>
            <a:pPr algn="l">
              <a:buFont typeface="Wingdings" pitchFamily="2" charset="2"/>
              <a:buChar char="v"/>
            </a:pPr>
            <a:r>
              <a:rPr lang="en-US" dirty="0" smtClean="0">
                <a:solidFill>
                  <a:schemeClr val="bg1"/>
                </a:solidFill>
              </a:rPr>
              <a:t>Don’t wake the infant from a sleeping state</a:t>
            </a:r>
          </a:p>
          <a:p>
            <a:pPr algn="l"/>
            <a:endParaRPr lang="en-US" dirty="0"/>
          </a:p>
        </p:txBody>
      </p:sp>
      <p:pic>
        <p:nvPicPr>
          <p:cNvPr id="4" name="Picture 3" descr="027.JPG"/>
          <p:cNvPicPr>
            <a:picLocks noChangeAspect="1"/>
          </p:cNvPicPr>
          <p:nvPr/>
        </p:nvPicPr>
        <p:blipFill>
          <a:blip r:embed="rId3" cstate="print"/>
          <a:stretch>
            <a:fillRect/>
          </a:stretch>
        </p:blipFill>
        <p:spPr>
          <a:xfrm>
            <a:off x="5334000" y="2209800"/>
            <a:ext cx="1905000" cy="1270000"/>
          </a:xfrm>
          <a:prstGeom prst="rect">
            <a:avLst/>
          </a:prstGeom>
        </p:spPr>
      </p:pic>
      <p:pic>
        <p:nvPicPr>
          <p:cNvPr id="5" name="~PP835.WAV">
            <a:hlinkClick r:id="" action="ppaction://media"/>
          </p:cNvPr>
          <p:cNvPicPr>
            <a:picLocks noRot="1" noChangeAspect="1"/>
          </p:cNvPicPr>
          <p:nvPr>
            <a:wavAudioFile r:embed="rId1" name="~PP835.WAV"/>
          </p:nvPr>
        </p:nvPicPr>
        <p:blipFill>
          <a:blip r:embed="rId4" cstate="print"/>
          <a:stretch>
            <a:fillRect/>
          </a:stretch>
        </p:blipFill>
        <p:spPr>
          <a:xfrm>
            <a:off x="8696325" y="6410325"/>
            <a:ext cx="304800" cy="304800"/>
          </a:xfrm>
          <a:prstGeom prst="rect">
            <a:avLst/>
          </a:prstGeom>
        </p:spPr>
      </p:pic>
    </p:spTree>
  </p:cSld>
  <p:clrMapOvr>
    <a:masterClrMapping/>
  </p:clrMapOvr>
  <p:transition advTm="1028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smtClean="0">
                <a:gradFill>
                  <a:gsLst>
                    <a:gs pos="0">
                      <a:srgbClr val="FF388C">
                        <a:tint val="73000"/>
                        <a:satMod val="145000"/>
                      </a:srgbClr>
                    </a:gs>
                    <a:gs pos="73000">
                      <a:srgbClr val="FF388C">
                        <a:tint val="73000"/>
                        <a:satMod val="145000"/>
                      </a:srgbClr>
                    </a:gs>
                    <a:gs pos="100000">
                      <a:srgbClr val="FF388C">
                        <a:tint val="83000"/>
                        <a:satMod val="143000"/>
                      </a:srgbClr>
                    </a:gs>
                  </a:gsLst>
                  <a:lin ang="4800000" scaled="1"/>
                </a:gradFill>
                <a:latin typeface="Calibri"/>
              </a:rPr>
              <a:t>2.  Ensure adequate nutrition</a:t>
            </a:r>
            <a:endParaRPr lang="en-US" dirty="0"/>
          </a:p>
        </p:txBody>
      </p:sp>
      <p:sp>
        <p:nvSpPr>
          <p:cNvPr id="3" name="Content Placeholder 2"/>
          <p:cNvSpPr>
            <a:spLocks noGrp="1"/>
          </p:cNvSpPr>
          <p:nvPr>
            <p:ph idx="1"/>
          </p:nvPr>
        </p:nvSpPr>
        <p:spPr/>
        <p:txBody>
          <a:bodyPr>
            <a:normAutofit/>
          </a:bodyPr>
          <a:lstStyle/>
          <a:p>
            <a:pPr>
              <a:buFont typeface="Wingdings" pitchFamily="2" charset="2"/>
              <a:buChar char="v"/>
            </a:pPr>
            <a:r>
              <a:rPr lang="en-US" dirty="0" smtClean="0">
                <a:solidFill>
                  <a:schemeClr val="bg1"/>
                </a:solidFill>
              </a:rPr>
              <a:t>Nutritional needs may be higher due to increased activity and stress that comes from withdrawal.</a:t>
            </a:r>
          </a:p>
          <a:p>
            <a:pPr>
              <a:buFont typeface="Wingdings" pitchFamily="2" charset="2"/>
              <a:buChar char="v"/>
            </a:pPr>
            <a:r>
              <a:rPr lang="en-US" dirty="0" smtClean="0">
                <a:solidFill>
                  <a:schemeClr val="bg1"/>
                </a:solidFill>
              </a:rPr>
              <a:t>Breastfeeding should be encouraged and can help decrease the severity of NAS.  </a:t>
            </a:r>
          </a:p>
          <a:p>
            <a:pPr>
              <a:buFont typeface="Wingdings" pitchFamily="2" charset="2"/>
              <a:buChar char="v"/>
            </a:pPr>
            <a:r>
              <a:rPr lang="en-US" dirty="0" smtClean="0">
                <a:solidFill>
                  <a:schemeClr val="bg1"/>
                </a:solidFill>
              </a:rPr>
              <a:t>Swaddling will help the infant control their body and help with feeding</a:t>
            </a:r>
          </a:p>
          <a:p>
            <a:pPr>
              <a:buFont typeface="Wingdings" pitchFamily="2" charset="2"/>
              <a:buChar char="v"/>
            </a:pPr>
            <a:r>
              <a:rPr lang="en-US" dirty="0" smtClean="0">
                <a:solidFill>
                  <a:schemeClr val="bg1"/>
                </a:solidFill>
              </a:rPr>
              <a:t>The infant should be offered the pacifier for non-nutritive sucking when possible.</a:t>
            </a:r>
          </a:p>
          <a:p>
            <a:endParaRPr lang="en-US" dirty="0"/>
          </a:p>
        </p:txBody>
      </p:sp>
      <p:pic>
        <p:nvPicPr>
          <p:cNvPr id="4" name="~PP2266.WAV">
            <a:hlinkClick r:id="" action="ppaction://media"/>
          </p:cNvPr>
          <p:cNvPicPr>
            <a:picLocks noRot="1" noChangeAspect="1"/>
          </p:cNvPicPr>
          <p:nvPr>
            <a:wavAudioFile r:embed="rId1" name="~PP2266.WAV"/>
          </p:nvPr>
        </p:nvPicPr>
        <p:blipFill>
          <a:blip r:embed="rId4" cstate="print"/>
          <a:stretch>
            <a:fillRect/>
          </a:stretch>
        </p:blipFill>
        <p:spPr>
          <a:xfrm>
            <a:off x="8696325" y="6410325"/>
            <a:ext cx="304800" cy="304800"/>
          </a:xfrm>
          <a:prstGeom prst="rect">
            <a:avLst/>
          </a:prstGeom>
        </p:spPr>
      </p:pic>
    </p:spTree>
  </p:cSld>
  <p:clrMapOvr>
    <a:masterClrMapping/>
  </p:clrMapOvr>
  <p:transition advTm="1773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PICO Question</a:t>
            </a:r>
            <a:endParaRPr lang="en-US" sz="4400" dirty="0"/>
          </a:p>
        </p:txBody>
      </p:sp>
      <p:sp>
        <p:nvSpPr>
          <p:cNvPr id="3" name="Content Placeholder 2"/>
          <p:cNvSpPr>
            <a:spLocks noGrp="1"/>
          </p:cNvSpPr>
          <p:nvPr>
            <p:ph idx="1"/>
          </p:nvPr>
        </p:nvSpPr>
        <p:spPr/>
        <p:txBody>
          <a:bodyPr/>
          <a:lstStyle/>
          <a:p>
            <a:pPr algn="ctr">
              <a:buNone/>
            </a:pPr>
            <a:r>
              <a:rPr lang="en-US" sz="3600" dirty="0" smtClean="0">
                <a:solidFill>
                  <a:schemeClr val="bg1"/>
                </a:solidFill>
              </a:rPr>
              <a:t>“Are newborn infants with high neonatal abstinence syndrome scores (8 or above) more responsive when nurses treat them with pharmaceutical or non-pharmaceutical interventions?” </a:t>
            </a:r>
          </a:p>
          <a:p>
            <a:pPr algn="ctr"/>
            <a:endParaRPr lang="en-US" dirty="0"/>
          </a:p>
        </p:txBody>
      </p:sp>
      <p:pic>
        <p:nvPicPr>
          <p:cNvPr id="5" name="~PP2566.WAV">
            <a:hlinkClick r:id="" action="ppaction://media"/>
          </p:cNvPr>
          <p:cNvPicPr>
            <a:picLocks noRot="1" noChangeAspect="1"/>
          </p:cNvPicPr>
          <p:nvPr>
            <a:wavAudioFile r:embed="rId1" name="~PP2566.WAV"/>
          </p:nvPr>
        </p:nvPicPr>
        <p:blipFill>
          <a:blip r:embed="rId3" cstate="print"/>
          <a:stretch>
            <a:fillRect/>
          </a:stretch>
        </p:blipFill>
        <p:spPr>
          <a:xfrm>
            <a:off x="8696325" y="6410325"/>
            <a:ext cx="304800" cy="304800"/>
          </a:xfrm>
          <a:prstGeom prst="rect">
            <a:avLst/>
          </a:prstGeom>
        </p:spPr>
      </p:pic>
    </p:spTree>
  </p:cSld>
  <p:clrMapOvr>
    <a:masterClrMapping/>
  </p:clrMapOvr>
  <p:transition advTm="1302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800" dirty="0" smtClean="0"/>
              <a:t>3.  Protect the skin</a:t>
            </a:r>
            <a:endParaRPr lang="en-US" sz="2800" dirty="0"/>
          </a:p>
        </p:txBody>
      </p:sp>
      <p:sp>
        <p:nvSpPr>
          <p:cNvPr id="3" name="Content Placeholder 2"/>
          <p:cNvSpPr>
            <a:spLocks noGrp="1"/>
          </p:cNvSpPr>
          <p:nvPr>
            <p:ph idx="1"/>
          </p:nvPr>
        </p:nvSpPr>
        <p:spPr>
          <a:xfrm>
            <a:off x="1066800" y="1219200"/>
            <a:ext cx="7620000" cy="1905000"/>
          </a:xfrm>
        </p:spPr>
        <p:txBody>
          <a:bodyPr/>
          <a:lstStyle/>
          <a:p>
            <a:pPr>
              <a:buFont typeface="Wingdings" pitchFamily="2" charset="2"/>
              <a:buChar char="v"/>
            </a:pPr>
            <a:r>
              <a:rPr lang="en-US" sz="2400" dirty="0" smtClean="0">
                <a:solidFill>
                  <a:schemeClr val="bg1"/>
                </a:solidFill>
              </a:rPr>
              <a:t>Use frequent diaper changes using barrier cream to avoid damage from frequent loose stools.  </a:t>
            </a:r>
          </a:p>
          <a:p>
            <a:pPr>
              <a:buFont typeface="Wingdings" pitchFamily="2" charset="2"/>
              <a:buChar char="v"/>
            </a:pPr>
            <a:r>
              <a:rPr lang="en-US" sz="2400" dirty="0" smtClean="0">
                <a:solidFill>
                  <a:schemeClr val="bg1"/>
                </a:solidFill>
              </a:rPr>
              <a:t>Consider placing the infant on a pressure reduction mattress.</a:t>
            </a:r>
          </a:p>
          <a:p>
            <a:endParaRPr lang="en-US" dirty="0"/>
          </a:p>
        </p:txBody>
      </p:sp>
      <p:sp>
        <p:nvSpPr>
          <p:cNvPr id="4" name="TextBox 3"/>
          <p:cNvSpPr txBox="1"/>
          <p:nvPr/>
        </p:nvSpPr>
        <p:spPr>
          <a:xfrm>
            <a:off x="609600" y="3276600"/>
            <a:ext cx="6553200" cy="523220"/>
          </a:xfrm>
          <a:prstGeom prst="rect">
            <a:avLst/>
          </a:prstGeom>
          <a:noFill/>
        </p:spPr>
        <p:txBody>
          <a:bodyPr wrap="square" rtlCol="0">
            <a:spAutoFit/>
          </a:bodyPr>
          <a:lstStyle/>
          <a:p>
            <a:r>
              <a:rPr lang="en-US" sz="2800" dirty="0" smtClean="0">
                <a:solidFill>
                  <a:schemeClr val="accent2">
                    <a:lumMod val="60000"/>
                    <a:lumOff val="40000"/>
                  </a:schemeClr>
                </a:solidFill>
                <a:effectLst>
                  <a:outerShdw blurRad="38100" dist="38100" dir="2700000" algn="tl">
                    <a:srgbClr val="000000">
                      <a:alpha val="43137"/>
                    </a:srgbClr>
                  </a:outerShdw>
                </a:effectLst>
              </a:rPr>
              <a:t>4.  </a:t>
            </a:r>
            <a:r>
              <a:rPr lang="en-US" sz="2800" b="1" dirty="0" smtClean="0">
                <a:solidFill>
                  <a:schemeClr val="accent2">
                    <a:lumMod val="60000"/>
                    <a:lumOff val="40000"/>
                  </a:schemeClr>
                </a:solidFill>
                <a:effectLst>
                  <a:outerShdw blurRad="38100" dist="38100" dir="2700000" algn="tl">
                    <a:srgbClr val="000000">
                      <a:alpha val="43137"/>
                    </a:srgbClr>
                  </a:outerShdw>
                </a:effectLst>
              </a:rPr>
              <a:t>Encourage</a:t>
            </a:r>
            <a:r>
              <a:rPr lang="en-US" sz="2800" dirty="0" smtClean="0">
                <a:solidFill>
                  <a:schemeClr val="accent2">
                    <a:lumMod val="60000"/>
                    <a:lumOff val="40000"/>
                  </a:schemeClr>
                </a:solidFill>
                <a:effectLst>
                  <a:outerShdw blurRad="38100" dist="38100" dir="2700000" algn="tl">
                    <a:srgbClr val="000000">
                      <a:alpha val="43137"/>
                    </a:srgbClr>
                  </a:outerShdw>
                </a:effectLst>
              </a:rPr>
              <a:t> </a:t>
            </a:r>
            <a:r>
              <a:rPr lang="en-US" sz="2800" b="1" dirty="0" smtClean="0">
                <a:solidFill>
                  <a:schemeClr val="accent2">
                    <a:lumMod val="60000"/>
                    <a:lumOff val="40000"/>
                  </a:schemeClr>
                </a:solidFill>
                <a:effectLst>
                  <a:outerShdw blurRad="38100" dist="38100" dir="2700000" algn="tl">
                    <a:srgbClr val="000000">
                      <a:alpha val="43137"/>
                    </a:srgbClr>
                  </a:outerShdw>
                </a:effectLst>
              </a:rPr>
              <a:t>Attachment</a:t>
            </a:r>
            <a:endParaRPr lang="en-US" sz="2800" b="1" dirty="0">
              <a:solidFill>
                <a:schemeClr val="accent2">
                  <a:lumMod val="60000"/>
                  <a:lumOff val="40000"/>
                </a:schemeClr>
              </a:solidFill>
              <a:effectLst>
                <a:outerShdw blurRad="38100" dist="38100" dir="2700000" algn="tl">
                  <a:srgbClr val="000000">
                    <a:alpha val="43137"/>
                  </a:srgbClr>
                </a:outerShdw>
              </a:effectLst>
            </a:endParaRPr>
          </a:p>
        </p:txBody>
      </p:sp>
      <p:sp>
        <p:nvSpPr>
          <p:cNvPr id="5" name="TextBox 4"/>
          <p:cNvSpPr txBox="1"/>
          <p:nvPr/>
        </p:nvSpPr>
        <p:spPr>
          <a:xfrm>
            <a:off x="1066800" y="4038600"/>
            <a:ext cx="7086600" cy="2289858"/>
          </a:xfrm>
          <a:prstGeom prst="rect">
            <a:avLst/>
          </a:prstGeom>
          <a:noFill/>
        </p:spPr>
        <p:txBody>
          <a:bodyPr wrap="square" rtlCol="0">
            <a:spAutoFit/>
          </a:bodyPr>
          <a:lstStyle/>
          <a:p>
            <a:pPr marL="548640" lvl="0" indent="-411480">
              <a:spcBef>
                <a:spcPct val="20000"/>
              </a:spcBef>
              <a:buClr>
                <a:prstClr val="white">
                  <a:shade val="95000"/>
                </a:prstClr>
              </a:buClr>
              <a:buSzPct val="65000"/>
              <a:buFont typeface="Wingdings" pitchFamily="2" charset="2"/>
              <a:buChar char="v"/>
            </a:pPr>
            <a:r>
              <a:rPr lang="en-US" sz="2400" dirty="0">
                <a:solidFill>
                  <a:prstClr val="black"/>
                </a:solidFill>
                <a:latin typeface="Calibri"/>
              </a:rPr>
              <a:t>After the birth, encourage family to do as much care as possible and tell them that support will be available even after discharge from the hospital.</a:t>
            </a:r>
          </a:p>
          <a:p>
            <a:pPr marL="548640" lvl="0" indent="-411480">
              <a:spcBef>
                <a:spcPct val="20000"/>
              </a:spcBef>
              <a:buClr>
                <a:prstClr val="white">
                  <a:shade val="95000"/>
                </a:prstClr>
              </a:buClr>
              <a:buSzPct val="65000"/>
              <a:buFont typeface="Wingdings" pitchFamily="2" charset="2"/>
              <a:buChar char="v"/>
            </a:pPr>
            <a:r>
              <a:rPr lang="en-US" sz="2400" dirty="0">
                <a:solidFill>
                  <a:prstClr val="black"/>
                </a:solidFill>
                <a:latin typeface="Calibri"/>
              </a:rPr>
              <a:t>Nurses should be prepared to be empathetic and nonjudgmental</a:t>
            </a:r>
          </a:p>
          <a:p>
            <a:endParaRPr lang="en-US" dirty="0"/>
          </a:p>
        </p:txBody>
      </p:sp>
      <p:pic>
        <p:nvPicPr>
          <p:cNvPr id="6" name="~PP460.WAV">
            <a:hlinkClick r:id="" action="ppaction://media"/>
          </p:cNvPr>
          <p:cNvPicPr>
            <a:picLocks noRot="1" noChangeAspect="1"/>
          </p:cNvPicPr>
          <p:nvPr>
            <a:wavAudioFile r:embed="rId1" name="~PP460.WAV"/>
          </p:nvPr>
        </p:nvPicPr>
        <p:blipFill>
          <a:blip r:embed="rId3" cstate="print"/>
          <a:stretch>
            <a:fillRect/>
          </a:stretch>
        </p:blipFill>
        <p:spPr>
          <a:xfrm>
            <a:off x="8696325" y="6410325"/>
            <a:ext cx="304800" cy="304800"/>
          </a:xfrm>
          <a:prstGeom prst="rect">
            <a:avLst/>
          </a:prstGeom>
        </p:spPr>
      </p:pic>
    </p:spTree>
  </p:cSld>
  <p:clrMapOvr>
    <a:masterClrMapping/>
  </p:clrMapOvr>
  <p:transition advTm="1858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Say yes to the breast</a:t>
            </a:r>
            <a:endParaRPr lang="en-US" dirty="0"/>
          </a:p>
        </p:txBody>
      </p:sp>
      <p:sp>
        <p:nvSpPr>
          <p:cNvPr id="3" name="Content Placeholder 2"/>
          <p:cNvSpPr>
            <a:spLocks noGrp="1"/>
          </p:cNvSpPr>
          <p:nvPr>
            <p:ph idx="1"/>
          </p:nvPr>
        </p:nvSpPr>
        <p:spPr/>
        <p:txBody>
          <a:bodyPr>
            <a:normAutofit/>
          </a:bodyPr>
          <a:lstStyle/>
          <a:p>
            <a:pPr>
              <a:buFont typeface="Wingdings" pitchFamily="2" charset="2"/>
              <a:buChar char="v"/>
            </a:pPr>
            <a:r>
              <a:rPr lang="en-US" dirty="0" smtClean="0">
                <a:solidFill>
                  <a:schemeClr val="bg1"/>
                </a:solidFill>
              </a:rPr>
              <a:t>Breast feeding should be encouraged. </a:t>
            </a:r>
          </a:p>
          <a:p>
            <a:pPr>
              <a:buFont typeface="Wingdings" pitchFamily="2" charset="2"/>
              <a:buChar char="v"/>
            </a:pPr>
            <a:r>
              <a:rPr lang="en-US" dirty="0" smtClean="0">
                <a:solidFill>
                  <a:schemeClr val="bg1"/>
                </a:solidFill>
              </a:rPr>
              <a:t>Many moms choose not to breastfeed, not due to the drugs, but due to social prejudice.</a:t>
            </a:r>
          </a:p>
          <a:p>
            <a:endParaRPr lang="en-US" dirty="0"/>
          </a:p>
        </p:txBody>
      </p:sp>
      <p:pic>
        <p:nvPicPr>
          <p:cNvPr id="4" name="~PP1019.WAV">
            <a:hlinkClick r:id="" action="ppaction://media"/>
          </p:cNvPr>
          <p:cNvPicPr>
            <a:picLocks noRot="1" noChangeAspect="1"/>
          </p:cNvPicPr>
          <p:nvPr>
            <a:wavAudioFile r:embed="rId1" name="~PP1019.WAV"/>
          </p:nvPr>
        </p:nvPicPr>
        <p:blipFill>
          <a:blip r:embed="rId4" cstate="print"/>
          <a:stretch>
            <a:fillRect/>
          </a:stretch>
        </p:blipFill>
        <p:spPr>
          <a:xfrm>
            <a:off x="8696325" y="6410325"/>
            <a:ext cx="304800" cy="304800"/>
          </a:xfrm>
          <a:prstGeom prst="rect">
            <a:avLst/>
          </a:prstGeom>
        </p:spPr>
      </p:pic>
    </p:spTree>
  </p:cSld>
  <p:clrMapOvr>
    <a:masterClrMapping/>
  </p:clrMapOvr>
  <p:transition advTm="865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Pharmacological Intervention</a:t>
            </a:r>
            <a:endParaRPr lang="en-US" dirty="0"/>
          </a:p>
        </p:txBody>
      </p:sp>
      <p:sp>
        <p:nvSpPr>
          <p:cNvPr id="3" name="Content Placeholder 2"/>
          <p:cNvSpPr>
            <a:spLocks noGrp="1"/>
          </p:cNvSpPr>
          <p:nvPr>
            <p:ph idx="1"/>
          </p:nvPr>
        </p:nvSpPr>
        <p:spPr/>
        <p:txBody>
          <a:bodyPr>
            <a:noAutofit/>
          </a:bodyPr>
          <a:lstStyle/>
          <a:p>
            <a:pPr>
              <a:buFont typeface="Wingdings" pitchFamily="2" charset="2"/>
              <a:buChar char="v"/>
            </a:pPr>
            <a:r>
              <a:rPr lang="en-US" sz="2400" dirty="0" smtClean="0">
                <a:solidFill>
                  <a:schemeClr val="bg1"/>
                </a:solidFill>
              </a:rPr>
              <a:t>Morphine- commonly used to reduce neural activity which ultimately decreases withdrawal symptoms. </a:t>
            </a:r>
          </a:p>
          <a:p>
            <a:pPr>
              <a:buFont typeface="Wingdings" pitchFamily="2" charset="2"/>
              <a:buChar char="v"/>
            </a:pPr>
            <a:r>
              <a:rPr lang="en-US" sz="2400" dirty="0" err="1" smtClean="0">
                <a:solidFill>
                  <a:schemeClr val="bg1"/>
                </a:solidFill>
              </a:rPr>
              <a:t>Clonidine</a:t>
            </a:r>
            <a:r>
              <a:rPr lang="en-US" sz="2400" dirty="0" smtClean="0">
                <a:solidFill>
                  <a:schemeClr val="bg1"/>
                </a:solidFill>
              </a:rPr>
              <a:t>- has seen in some studies to decrease the affects of opiate withdrawal, and decreases the inhibitory effects on </a:t>
            </a:r>
            <a:r>
              <a:rPr lang="en-US" sz="2400" dirty="0" err="1" smtClean="0">
                <a:solidFill>
                  <a:schemeClr val="bg1"/>
                </a:solidFill>
              </a:rPr>
              <a:t>noradrenaline</a:t>
            </a:r>
            <a:r>
              <a:rPr lang="en-US" sz="2400" dirty="0" smtClean="0">
                <a:solidFill>
                  <a:schemeClr val="bg1"/>
                </a:solidFill>
              </a:rPr>
              <a:t> which is released in the locus </a:t>
            </a:r>
            <a:r>
              <a:rPr lang="en-US" sz="2400" dirty="0" err="1" smtClean="0">
                <a:solidFill>
                  <a:schemeClr val="bg1"/>
                </a:solidFill>
              </a:rPr>
              <a:t>ceruleus</a:t>
            </a:r>
            <a:r>
              <a:rPr lang="en-US" sz="2400" dirty="0" smtClean="0">
                <a:solidFill>
                  <a:schemeClr val="bg1"/>
                </a:solidFill>
              </a:rPr>
              <a:t> </a:t>
            </a:r>
          </a:p>
          <a:p>
            <a:pPr>
              <a:buFont typeface="Wingdings" pitchFamily="2" charset="2"/>
              <a:buChar char="v"/>
            </a:pPr>
            <a:r>
              <a:rPr lang="en-US" sz="2400" dirty="0" smtClean="0">
                <a:solidFill>
                  <a:schemeClr val="bg1"/>
                </a:solidFill>
              </a:rPr>
              <a:t>Phenobarbital – works nonspecifically on symptoms to NAS.</a:t>
            </a:r>
          </a:p>
          <a:p>
            <a:pPr>
              <a:buFont typeface="Wingdings" pitchFamily="2" charset="2"/>
              <a:buChar char="v"/>
            </a:pPr>
            <a:r>
              <a:rPr lang="en-US" sz="2400" dirty="0" smtClean="0">
                <a:solidFill>
                  <a:schemeClr val="bg1"/>
                </a:solidFill>
              </a:rPr>
              <a:t>Methadone-activates the opiate receptors in the locus </a:t>
            </a:r>
            <a:r>
              <a:rPr lang="en-US" sz="2400" dirty="0" err="1" smtClean="0">
                <a:solidFill>
                  <a:schemeClr val="bg1"/>
                </a:solidFill>
              </a:rPr>
              <a:t>ceruleus</a:t>
            </a:r>
            <a:r>
              <a:rPr lang="en-US" sz="2400" dirty="0" smtClean="0">
                <a:solidFill>
                  <a:schemeClr val="bg1"/>
                </a:solidFill>
              </a:rPr>
              <a:t>. </a:t>
            </a:r>
          </a:p>
          <a:p>
            <a:pPr lvl="1">
              <a:buFont typeface="Wingdings" pitchFamily="2" charset="2"/>
              <a:buChar char="v"/>
            </a:pPr>
            <a:r>
              <a:rPr lang="en-US" dirty="0" smtClean="0">
                <a:solidFill>
                  <a:schemeClr val="bg1"/>
                </a:solidFill>
              </a:rPr>
              <a:t>The locus </a:t>
            </a:r>
            <a:r>
              <a:rPr lang="en-US" dirty="0" err="1" smtClean="0">
                <a:solidFill>
                  <a:schemeClr val="bg1"/>
                </a:solidFill>
              </a:rPr>
              <a:t>ceruleus</a:t>
            </a:r>
            <a:r>
              <a:rPr lang="en-US" dirty="0" smtClean="0">
                <a:solidFill>
                  <a:schemeClr val="bg1"/>
                </a:solidFill>
              </a:rPr>
              <a:t> is one of the major clusters of noradrenergic cells in the brain.</a:t>
            </a:r>
            <a:endParaRPr lang="en-US" dirty="0">
              <a:solidFill>
                <a:schemeClr val="bg1"/>
              </a:solidFill>
            </a:endParaRPr>
          </a:p>
        </p:txBody>
      </p:sp>
      <p:sp>
        <p:nvSpPr>
          <p:cNvPr id="4" name="TextBox 3"/>
          <p:cNvSpPr txBox="1"/>
          <p:nvPr/>
        </p:nvSpPr>
        <p:spPr>
          <a:xfrm>
            <a:off x="6781800" y="6172200"/>
            <a:ext cx="2108269" cy="369332"/>
          </a:xfrm>
          <a:prstGeom prst="rect">
            <a:avLst/>
          </a:prstGeom>
          <a:noFill/>
        </p:spPr>
        <p:txBody>
          <a:bodyPr wrap="none" rtlCol="0">
            <a:spAutoFit/>
          </a:bodyPr>
          <a:lstStyle/>
          <a:p>
            <a:r>
              <a:rPr lang="en-US" b="1" cap="none" spc="0" dirty="0" smtClean="0">
                <a:ln w="50800"/>
                <a:solidFill>
                  <a:schemeClr val="bg1">
                    <a:shade val="50000"/>
                  </a:schemeClr>
                </a:solidFill>
                <a:effectLst/>
              </a:rPr>
              <a:t>(</a:t>
            </a:r>
            <a:r>
              <a:rPr lang="en-US" b="1" cap="none" spc="0" dirty="0" err="1" smtClean="0">
                <a:ln w="50800"/>
                <a:solidFill>
                  <a:schemeClr val="bg1">
                    <a:shade val="50000"/>
                  </a:schemeClr>
                </a:solidFill>
                <a:effectLst/>
              </a:rPr>
              <a:t>Gereda</a:t>
            </a:r>
            <a:r>
              <a:rPr lang="en-US" b="1" cap="none" spc="0" dirty="0" smtClean="0">
                <a:ln w="50800"/>
                <a:solidFill>
                  <a:schemeClr val="bg1">
                    <a:shade val="50000"/>
                  </a:schemeClr>
                </a:solidFill>
                <a:effectLst/>
              </a:rPr>
              <a:t> et al, 2003</a:t>
            </a:r>
            <a:endParaRPr lang="en-US" dirty="0"/>
          </a:p>
        </p:txBody>
      </p:sp>
      <p:pic>
        <p:nvPicPr>
          <p:cNvPr id="5" name="~PP3378.WAV">
            <a:hlinkClick r:id="" action="ppaction://media"/>
          </p:cNvPr>
          <p:cNvPicPr>
            <a:picLocks noRot="1" noChangeAspect="1"/>
          </p:cNvPicPr>
          <p:nvPr>
            <a:wavAudioFile r:embed="rId1" name="~PP3378.WAV"/>
          </p:nvPr>
        </p:nvPicPr>
        <p:blipFill>
          <a:blip r:embed="rId4" cstate="print"/>
          <a:stretch>
            <a:fillRect/>
          </a:stretch>
        </p:blipFill>
        <p:spPr>
          <a:xfrm>
            <a:off x="8696325" y="6410325"/>
            <a:ext cx="304800" cy="304800"/>
          </a:xfrm>
          <a:prstGeom prst="rect">
            <a:avLst/>
          </a:prstGeom>
        </p:spPr>
      </p:pic>
    </p:spTree>
  </p:cSld>
  <p:clrMapOvr>
    <a:masterClrMapping/>
  </p:clrMapOvr>
  <p:transition advTm="2122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Nursing Care</a:t>
            </a:r>
            <a:endParaRPr lang="en-US" dirty="0"/>
          </a:p>
        </p:txBody>
      </p:sp>
      <p:sp>
        <p:nvSpPr>
          <p:cNvPr id="3" name="Content Placeholder 2"/>
          <p:cNvSpPr>
            <a:spLocks noGrp="1"/>
          </p:cNvSpPr>
          <p:nvPr>
            <p:ph idx="1"/>
          </p:nvPr>
        </p:nvSpPr>
        <p:spPr/>
        <p:txBody>
          <a:bodyPr/>
          <a:lstStyle/>
          <a:p>
            <a:pPr>
              <a:buFont typeface="Wingdings" pitchFamily="2" charset="2"/>
              <a:buChar char="v"/>
            </a:pPr>
            <a:r>
              <a:rPr lang="en-US" dirty="0" smtClean="0">
                <a:solidFill>
                  <a:schemeClr val="bg1"/>
                </a:solidFill>
              </a:rPr>
              <a:t>Even though a doctors order must be obtained before any medication is given, NAS scoring takes nursing assessment and skills.</a:t>
            </a:r>
          </a:p>
          <a:p>
            <a:pPr>
              <a:buFont typeface="Wingdings" pitchFamily="2" charset="2"/>
              <a:buChar char="v"/>
            </a:pPr>
            <a:r>
              <a:rPr lang="en-US" dirty="0" smtClean="0">
                <a:solidFill>
                  <a:schemeClr val="bg1"/>
                </a:solidFill>
              </a:rPr>
              <a:t>Many institutions will implement pharmaceutical interventions when an infant has scored 8 or above in 3 consecutive scores.</a:t>
            </a:r>
          </a:p>
          <a:p>
            <a:pPr>
              <a:buFont typeface="Wingdings" pitchFamily="2" charset="2"/>
              <a:buChar char="v"/>
            </a:pPr>
            <a:r>
              <a:rPr lang="en-US" dirty="0" smtClean="0">
                <a:solidFill>
                  <a:schemeClr val="bg1"/>
                </a:solidFill>
              </a:rPr>
              <a:t>Nurses must exhaust all possibilities of non-pharmaceutical interventions prior to seeking medication therapy</a:t>
            </a:r>
          </a:p>
          <a:p>
            <a:endParaRPr lang="en-US" dirty="0"/>
          </a:p>
        </p:txBody>
      </p:sp>
      <p:pic>
        <p:nvPicPr>
          <p:cNvPr id="4" name="~PP825.WAV">
            <a:hlinkClick r:id="" action="ppaction://media"/>
          </p:cNvPr>
          <p:cNvPicPr>
            <a:picLocks noRot="1" noChangeAspect="1"/>
          </p:cNvPicPr>
          <p:nvPr>
            <a:wavAudioFile r:embed="rId1" name="~PP825.WAV"/>
          </p:nvPr>
        </p:nvPicPr>
        <p:blipFill>
          <a:blip r:embed="rId4" cstate="print"/>
          <a:stretch>
            <a:fillRect/>
          </a:stretch>
        </p:blipFill>
        <p:spPr>
          <a:xfrm>
            <a:off x="8696325" y="6410325"/>
            <a:ext cx="304800" cy="304800"/>
          </a:xfrm>
          <a:prstGeom prst="rect">
            <a:avLst/>
          </a:prstGeom>
        </p:spPr>
      </p:pic>
    </p:spTree>
  </p:cSld>
  <p:clrMapOvr>
    <a:masterClrMapping/>
  </p:clrMapOvr>
  <p:transition advTm="1566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70000" lnSpcReduction="20000"/>
          </a:bodyPr>
          <a:lstStyle/>
          <a:p>
            <a:pPr>
              <a:buNone/>
            </a:pPr>
            <a:r>
              <a:rPr lang="en-US" dirty="0" smtClean="0">
                <a:solidFill>
                  <a:schemeClr val="bg1"/>
                </a:solidFill>
              </a:rPr>
              <a:t>A. (1998). Neonatal Drug Withdrawal. </a:t>
            </a:r>
            <a:r>
              <a:rPr lang="en-US" i="1" dirty="0" smtClean="0">
                <a:solidFill>
                  <a:schemeClr val="bg1"/>
                </a:solidFill>
              </a:rPr>
              <a:t>Pediatrics</a:t>
            </a:r>
            <a:r>
              <a:rPr lang="en-US" dirty="0" smtClean="0">
                <a:solidFill>
                  <a:schemeClr val="bg1"/>
                </a:solidFill>
              </a:rPr>
              <a:t>, </a:t>
            </a:r>
            <a:r>
              <a:rPr lang="en-US" i="1" dirty="0" smtClean="0">
                <a:solidFill>
                  <a:schemeClr val="bg1"/>
                </a:solidFill>
              </a:rPr>
              <a:t>101</a:t>
            </a:r>
            <a:r>
              <a:rPr lang="en-US" dirty="0" smtClean="0">
                <a:solidFill>
                  <a:schemeClr val="bg1"/>
                </a:solidFill>
              </a:rPr>
              <a:t>(6), 1079-1086.</a:t>
            </a:r>
          </a:p>
          <a:p>
            <a:pPr>
              <a:buNone/>
            </a:pPr>
            <a:r>
              <a:rPr lang="en-US" dirty="0" smtClean="0">
                <a:solidFill>
                  <a:schemeClr val="bg1"/>
                </a:solidFill>
              </a:rPr>
              <a:t>Burgos, A. E., &amp; Burke, B. L. (2009). Neonatal Abstinence Syndrome. </a:t>
            </a:r>
            <a:r>
              <a:rPr lang="en-US" i="1" dirty="0" err="1" smtClean="0">
                <a:solidFill>
                  <a:schemeClr val="bg1"/>
                </a:solidFill>
              </a:rPr>
              <a:t>NeoReviews</a:t>
            </a:r>
            <a:r>
              <a:rPr lang="en-US" dirty="0" smtClean="0">
                <a:solidFill>
                  <a:schemeClr val="bg1"/>
                </a:solidFill>
              </a:rPr>
              <a:t>, </a:t>
            </a:r>
            <a:r>
              <a:rPr lang="en-US" i="1" dirty="0" smtClean="0">
                <a:solidFill>
                  <a:schemeClr val="bg1"/>
                </a:solidFill>
              </a:rPr>
              <a:t>10</a:t>
            </a:r>
            <a:r>
              <a:rPr lang="en-US" dirty="0" smtClean="0">
                <a:solidFill>
                  <a:schemeClr val="bg1"/>
                </a:solidFill>
              </a:rPr>
              <a:t>(5), E222-E229. </a:t>
            </a:r>
            <a:r>
              <a:rPr lang="en-US" dirty="0" err="1" smtClean="0">
                <a:solidFill>
                  <a:schemeClr val="bg1"/>
                </a:solidFill>
              </a:rPr>
              <a:t>doi</a:t>
            </a:r>
            <a:r>
              <a:rPr lang="en-US" dirty="0" smtClean="0">
                <a:solidFill>
                  <a:schemeClr val="bg1"/>
                </a:solidFill>
              </a:rPr>
              <a:t>: 10.1542/neo.10-5-e222.</a:t>
            </a:r>
          </a:p>
          <a:p>
            <a:pPr>
              <a:buNone/>
            </a:pPr>
            <a:r>
              <a:rPr lang="en-US" dirty="0" smtClean="0">
                <a:solidFill>
                  <a:schemeClr val="bg1"/>
                </a:solidFill>
              </a:rPr>
              <a:t>Dryden, C., Young, D., Hepburn, M and </a:t>
            </a:r>
            <a:r>
              <a:rPr lang="en-US" dirty="0" err="1" smtClean="0">
                <a:solidFill>
                  <a:schemeClr val="bg1"/>
                </a:solidFill>
              </a:rPr>
              <a:t>Mactier</a:t>
            </a:r>
            <a:r>
              <a:rPr lang="en-US" dirty="0" smtClean="0">
                <a:solidFill>
                  <a:schemeClr val="bg1"/>
                </a:solidFill>
              </a:rPr>
              <a:t>, H. (2009), Maternal methadone use in pregnancy: Factors associated with the development of neonatal abstinence syndrome and implications for healthcare resources</a:t>
            </a:r>
            <a:r>
              <a:rPr lang="en-US" i="1" dirty="0" smtClean="0">
                <a:solidFill>
                  <a:schemeClr val="bg1"/>
                </a:solidFill>
              </a:rPr>
              <a:t>. BJOG: An International Journal of Obstetrics and </a:t>
            </a:r>
            <a:r>
              <a:rPr lang="en-US" i="1" dirty="0" err="1" smtClean="0">
                <a:solidFill>
                  <a:schemeClr val="bg1"/>
                </a:solidFill>
              </a:rPr>
              <a:t>Gynaecology</a:t>
            </a:r>
            <a:r>
              <a:rPr lang="en-US" i="1" dirty="0" smtClean="0">
                <a:solidFill>
                  <a:schemeClr val="bg1"/>
                </a:solidFill>
              </a:rPr>
              <a:t>, 116: 665-671. </a:t>
            </a:r>
            <a:r>
              <a:rPr lang="en-US" dirty="0" err="1" smtClean="0">
                <a:solidFill>
                  <a:schemeClr val="bg1"/>
                </a:solidFill>
              </a:rPr>
              <a:t>Doi</a:t>
            </a:r>
            <a:r>
              <a:rPr lang="en-US" dirty="0" smtClean="0">
                <a:solidFill>
                  <a:schemeClr val="bg1"/>
                </a:solidFill>
              </a:rPr>
              <a:t>: 10.1111/j.1471-0528.2008.02073.x.</a:t>
            </a:r>
          </a:p>
          <a:p>
            <a:pPr>
              <a:buNone/>
            </a:pPr>
            <a:r>
              <a:rPr lang="en-US" dirty="0" smtClean="0">
                <a:solidFill>
                  <a:schemeClr val="bg1"/>
                </a:solidFill>
              </a:rPr>
              <a:t>Finnegan LP. Neonatal abstinence syndrome: assessment and pharmacotherapy. In: Nelson N, 	</a:t>
            </a:r>
            <a:r>
              <a:rPr lang="en-US" dirty="0" err="1" smtClean="0">
                <a:solidFill>
                  <a:schemeClr val="bg1"/>
                </a:solidFill>
              </a:rPr>
              <a:t>editor.Current</a:t>
            </a:r>
            <a:r>
              <a:rPr lang="en-US" dirty="0" smtClean="0">
                <a:solidFill>
                  <a:schemeClr val="bg1"/>
                </a:solidFill>
              </a:rPr>
              <a:t> therapy in neonatal-</a:t>
            </a:r>
            <a:r>
              <a:rPr lang="en-US" dirty="0" err="1" smtClean="0">
                <a:solidFill>
                  <a:schemeClr val="bg1"/>
                </a:solidFill>
              </a:rPr>
              <a:t>perinatal</a:t>
            </a:r>
            <a:r>
              <a:rPr lang="en-US" dirty="0" smtClean="0">
                <a:solidFill>
                  <a:schemeClr val="bg1"/>
                </a:solidFill>
              </a:rPr>
              <a:t> medicine. 2 ed. Ontario: BC Decker; 1990.</a:t>
            </a:r>
          </a:p>
          <a:p>
            <a:pPr>
              <a:buNone/>
            </a:pPr>
            <a:r>
              <a:rPr lang="en-US" dirty="0" err="1" smtClean="0">
                <a:solidFill>
                  <a:schemeClr val="bg1"/>
                </a:solidFill>
              </a:rPr>
              <a:t>Gerada</a:t>
            </a:r>
            <a:r>
              <a:rPr lang="en-US" dirty="0" smtClean="0">
                <a:solidFill>
                  <a:schemeClr val="bg1"/>
                </a:solidFill>
              </a:rPr>
              <a:t>, C., </a:t>
            </a:r>
            <a:r>
              <a:rPr lang="en-US" dirty="0" err="1" smtClean="0">
                <a:solidFill>
                  <a:schemeClr val="bg1"/>
                </a:solidFill>
              </a:rPr>
              <a:t>Greenough</a:t>
            </a:r>
            <a:r>
              <a:rPr lang="en-US" dirty="0" smtClean="0">
                <a:solidFill>
                  <a:schemeClr val="bg1"/>
                </a:solidFill>
              </a:rPr>
              <a:t>, A., Johnson, K,.(2003) Treatment of Neonatal Abstinence Syndrome. </a:t>
            </a:r>
            <a:r>
              <a:rPr lang="en-US" i="1" dirty="0" smtClean="0">
                <a:solidFill>
                  <a:schemeClr val="bg1"/>
                </a:solidFill>
              </a:rPr>
              <a:t>Arch </a:t>
            </a:r>
            <a:r>
              <a:rPr lang="en-US" i="1" dirty="0" err="1" smtClean="0">
                <a:solidFill>
                  <a:schemeClr val="bg1"/>
                </a:solidFill>
              </a:rPr>
              <a:t>Dis</a:t>
            </a:r>
            <a:r>
              <a:rPr lang="en-US" i="1" dirty="0" smtClean="0">
                <a:solidFill>
                  <a:schemeClr val="bg1"/>
                </a:solidFill>
              </a:rPr>
              <a:t> Child Fetal Neonatal Ed</a:t>
            </a:r>
            <a:r>
              <a:rPr lang="en-US" dirty="0" smtClean="0">
                <a:solidFill>
                  <a:schemeClr val="bg1"/>
                </a:solidFill>
              </a:rPr>
              <a:t>. 88:F2–F5</a:t>
            </a:r>
          </a:p>
          <a:p>
            <a:pPr>
              <a:buNone/>
            </a:pPr>
            <a:r>
              <a:rPr lang="en-US" dirty="0" err="1" smtClean="0">
                <a:solidFill>
                  <a:schemeClr val="bg1"/>
                </a:solidFill>
              </a:rPr>
              <a:t>Hamdan</a:t>
            </a:r>
            <a:r>
              <a:rPr lang="en-US" dirty="0" smtClean="0">
                <a:solidFill>
                  <a:schemeClr val="bg1"/>
                </a:solidFill>
              </a:rPr>
              <a:t>, A. H. (2010, March 3). Neonatal Abstinence Syndrome. </a:t>
            </a:r>
            <a:r>
              <a:rPr lang="en-US" i="1" dirty="0" err="1" smtClean="0">
                <a:solidFill>
                  <a:schemeClr val="bg1"/>
                </a:solidFill>
              </a:rPr>
              <a:t>EMedicine</a:t>
            </a:r>
            <a:r>
              <a:rPr lang="en-US" i="1" dirty="0" smtClean="0">
                <a:solidFill>
                  <a:schemeClr val="bg1"/>
                </a:solidFill>
              </a:rPr>
              <a:t> Pediatrics</a:t>
            </a:r>
            <a:r>
              <a:rPr lang="en-US" dirty="0" smtClean="0">
                <a:solidFill>
                  <a:schemeClr val="bg1"/>
                </a:solidFill>
              </a:rPr>
              <a:t>. Retrieved March 5, 2011, from emedicine.medscape.com/article/978763-overview</a:t>
            </a:r>
            <a:endParaRPr lang="en-US" dirty="0"/>
          </a:p>
        </p:txBody>
      </p:sp>
      <p:pic>
        <p:nvPicPr>
          <p:cNvPr id="4" name="~PP1719.WAV">
            <a:hlinkClick r:id="" action="ppaction://media"/>
          </p:cNvPr>
          <p:cNvPicPr>
            <a:picLocks noRot="1" noChangeAspect="1"/>
          </p:cNvPicPr>
          <p:nvPr>
            <a:wavAudioFile r:embed="rId1" name="~PP1719.WAV"/>
          </p:nvPr>
        </p:nvPicPr>
        <p:blipFill>
          <a:blip r:embed="rId3" cstate="print"/>
          <a:stretch>
            <a:fillRect/>
          </a:stretch>
        </p:blipFill>
        <p:spPr>
          <a:xfrm>
            <a:off x="8696325" y="6410325"/>
            <a:ext cx="304800" cy="304800"/>
          </a:xfrm>
          <a:prstGeom prst="rect">
            <a:avLst/>
          </a:prstGeom>
        </p:spPr>
      </p:pic>
    </p:spTree>
  </p:cSld>
  <p:clrMapOvr>
    <a:masterClrMapping/>
  </p:clrMapOvr>
  <p:transition advTm="1307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pPr>
              <a:buNone/>
            </a:pPr>
            <a:r>
              <a:rPr lang="en-US" dirty="0" smtClean="0">
                <a:solidFill>
                  <a:schemeClr val="bg1"/>
                </a:solidFill>
              </a:rPr>
              <a:t>Johnson, K., </a:t>
            </a:r>
            <a:r>
              <a:rPr lang="en-US" dirty="0" err="1" smtClean="0">
                <a:solidFill>
                  <a:schemeClr val="bg1"/>
                </a:solidFill>
              </a:rPr>
              <a:t>Gerada</a:t>
            </a:r>
            <a:r>
              <a:rPr lang="en-US" dirty="0" smtClean="0">
                <a:solidFill>
                  <a:schemeClr val="bg1"/>
                </a:solidFill>
              </a:rPr>
              <a:t>, C., &amp; </a:t>
            </a:r>
            <a:r>
              <a:rPr lang="en-US" dirty="0" err="1" smtClean="0">
                <a:solidFill>
                  <a:schemeClr val="bg1"/>
                </a:solidFill>
              </a:rPr>
              <a:t>Greenough</a:t>
            </a:r>
            <a:r>
              <a:rPr lang="en-US" dirty="0" smtClean="0">
                <a:solidFill>
                  <a:schemeClr val="bg1"/>
                </a:solidFill>
              </a:rPr>
              <a:t>, A. (2003). Treatment of neonatal abstinence syndrome. </a:t>
            </a:r>
            <a:r>
              <a:rPr lang="en-US" i="1" dirty="0" smtClean="0">
                <a:solidFill>
                  <a:schemeClr val="bg1"/>
                </a:solidFill>
              </a:rPr>
              <a:t>Archives of Disease in Childhood: Fetal &amp; Neonatal Ed</a:t>
            </a:r>
            <a:r>
              <a:rPr lang="en-US" dirty="0" smtClean="0">
                <a:solidFill>
                  <a:schemeClr val="bg1"/>
                </a:solidFill>
              </a:rPr>
              <a:t>, 88(1):F2-F5. </a:t>
            </a:r>
            <a:r>
              <a:rPr lang="en-US" dirty="0" err="1" smtClean="0">
                <a:solidFill>
                  <a:schemeClr val="bg1"/>
                </a:solidFill>
              </a:rPr>
              <a:t>Doi</a:t>
            </a:r>
            <a:r>
              <a:rPr lang="en-US" dirty="0" smtClean="0">
                <a:solidFill>
                  <a:schemeClr val="bg1"/>
                </a:solidFill>
              </a:rPr>
              <a:t> 10.1136/fn.88.1.F2.</a:t>
            </a:r>
          </a:p>
          <a:p>
            <a:pPr>
              <a:buNone/>
            </a:pPr>
            <a:r>
              <a:rPr lang="en-US" dirty="0" err="1" smtClean="0">
                <a:solidFill>
                  <a:schemeClr val="bg1"/>
                </a:solidFill>
              </a:rPr>
              <a:t>Oei</a:t>
            </a:r>
            <a:r>
              <a:rPr lang="en-US" dirty="0" smtClean="0">
                <a:solidFill>
                  <a:schemeClr val="bg1"/>
                </a:solidFill>
              </a:rPr>
              <a:t>, J., &amp; </a:t>
            </a:r>
            <a:r>
              <a:rPr lang="en-US" dirty="0" err="1" smtClean="0">
                <a:solidFill>
                  <a:schemeClr val="bg1"/>
                </a:solidFill>
              </a:rPr>
              <a:t>Lui</a:t>
            </a:r>
            <a:r>
              <a:rPr lang="en-US" dirty="0" smtClean="0">
                <a:solidFill>
                  <a:schemeClr val="bg1"/>
                </a:solidFill>
              </a:rPr>
              <a:t>, K. (2007). Management of the newborn infant affected by maternal opiates and 	other drugs of dependency. </a:t>
            </a:r>
            <a:r>
              <a:rPr lang="en-US" i="1" dirty="0" smtClean="0">
                <a:solidFill>
                  <a:schemeClr val="bg1"/>
                </a:solidFill>
              </a:rPr>
              <a:t>Journal of Pediatrics and Child Health, </a:t>
            </a:r>
            <a:r>
              <a:rPr lang="en-US" dirty="0" smtClean="0">
                <a:solidFill>
                  <a:schemeClr val="bg1"/>
                </a:solidFill>
              </a:rPr>
              <a:t>43(1-2), 9-18.</a:t>
            </a:r>
          </a:p>
          <a:p>
            <a:pPr>
              <a:buNone/>
            </a:pPr>
            <a:r>
              <a:rPr lang="en-US" dirty="0" smtClean="0">
                <a:solidFill>
                  <a:schemeClr val="bg1"/>
                </a:solidFill>
              </a:rPr>
              <a:t>Osborn, D. A., Jeffery, H. E., &amp; Cole, M. J. (2010). Opiate treatment for opiate withdrawal in newborn infants. </a:t>
            </a:r>
            <a:r>
              <a:rPr lang="en-US" i="1" dirty="0" smtClean="0">
                <a:solidFill>
                  <a:schemeClr val="bg1"/>
                </a:solidFill>
              </a:rPr>
              <a:t>Cochrane Database of Systematic Reviews,</a:t>
            </a:r>
            <a:r>
              <a:rPr lang="en-US" dirty="0" smtClean="0">
                <a:solidFill>
                  <a:schemeClr val="bg1"/>
                </a:solidFill>
              </a:rPr>
              <a:t> 10, 1-55. </a:t>
            </a:r>
            <a:r>
              <a:rPr lang="en-US" dirty="0" err="1" smtClean="0">
                <a:solidFill>
                  <a:schemeClr val="bg1"/>
                </a:solidFill>
              </a:rPr>
              <a:t>Doi</a:t>
            </a:r>
            <a:r>
              <a:rPr lang="en-US" dirty="0" smtClean="0">
                <a:solidFill>
                  <a:schemeClr val="bg1"/>
                </a:solidFill>
              </a:rPr>
              <a:t>: 10.1002/14651858.CD002059.pub3.</a:t>
            </a:r>
          </a:p>
          <a:p>
            <a:pPr>
              <a:buNone/>
            </a:pPr>
            <a:r>
              <a:rPr lang="en-US" dirty="0" err="1" smtClean="0">
                <a:solidFill>
                  <a:schemeClr val="bg1"/>
                </a:solidFill>
              </a:rPr>
              <a:t>Schub</a:t>
            </a:r>
            <a:r>
              <a:rPr lang="en-US" dirty="0" smtClean="0">
                <a:solidFill>
                  <a:schemeClr val="bg1"/>
                </a:solidFill>
              </a:rPr>
              <a:t>, E., &amp; Davidson, H. A. (2010, March 5). </a:t>
            </a:r>
            <a:r>
              <a:rPr lang="en-US" i="1" dirty="0" smtClean="0">
                <a:solidFill>
                  <a:schemeClr val="bg1"/>
                </a:solidFill>
              </a:rPr>
              <a:t>Evidence Based Care Sheet, Neonatal 	Abstinence Syndrome</a:t>
            </a:r>
            <a:r>
              <a:rPr lang="en-US" dirty="0" smtClean="0">
                <a:solidFill>
                  <a:schemeClr val="bg1"/>
                </a:solidFill>
              </a:rPr>
              <a:t>. Retrieved March 1, 2011, from http://www.cinahl.com</a:t>
            </a:r>
          </a:p>
          <a:p>
            <a:endParaRPr lang="en-US" dirty="0"/>
          </a:p>
        </p:txBody>
      </p:sp>
      <p:pic>
        <p:nvPicPr>
          <p:cNvPr id="4" name="~PP1091.WAV">
            <a:hlinkClick r:id="" action="ppaction://media"/>
          </p:cNvPr>
          <p:cNvPicPr>
            <a:picLocks noRot="1" noChangeAspect="1"/>
          </p:cNvPicPr>
          <p:nvPr>
            <a:wavAudioFile r:embed="rId1" name="~PP1091.WAV"/>
          </p:nvPr>
        </p:nvPicPr>
        <p:blipFill>
          <a:blip r:embed="rId4" cstate="print"/>
          <a:stretch>
            <a:fillRect/>
          </a:stretch>
        </p:blipFill>
        <p:spPr>
          <a:xfrm>
            <a:off x="8696325" y="6410325"/>
            <a:ext cx="304800" cy="304800"/>
          </a:xfrm>
          <a:prstGeom prst="rect">
            <a:avLst/>
          </a:prstGeom>
        </p:spPr>
      </p:pic>
    </p:spTree>
  </p:cSld>
  <p:clrMapOvr>
    <a:masterClrMapping/>
  </p:clrMapOvr>
  <p:transition advTm="1571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 of Withdrawal</a:t>
            </a:r>
            <a:endParaRPr lang="en-US" dirty="0"/>
          </a:p>
        </p:txBody>
      </p:sp>
      <p:sp>
        <p:nvSpPr>
          <p:cNvPr id="3" name="Content Placeholder 2"/>
          <p:cNvSpPr>
            <a:spLocks noGrp="1"/>
          </p:cNvSpPr>
          <p:nvPr>
            <p:ph idx="1"/>
          </p:nvPr>
        </p:nvSpPr>
        <p:spPr>
          <a:xfrm>
            <a:off x="457200" y="2057400"/>
            <a:ext cx="8229600" cy="2514600"/>
          </a:xfrm>
        </p:spPr>
        <p:txBody>
          <a:bodyPr/>
          <a:lstStyle/>
          <a:p>
            <a:pPr algn="ctr">
              <a:buNone/>
            </a:pPr>
            <a:r>
              <a:rPr lang="en-US" dirty="0" smtClean="0">
                <a:solidFill>
                  <a:schemeClr val="bg1"/>
                </a:solidFill>
              </a:rPr>
              <a:t>Neonatal Abstinence Syndrome (NAS) is a cluster of symptoms, exhibited by the baby, that indicates physiological response to the immediate withdrawal of maternal drug use.</a:t>
            </a:r>
          </a:p>
          <a:p>
            <a:endParaRPr lang="en-US" dirty="0"/>
          </a:p>
        </p:txBody>
      </p:sp>
      <p:pic>
        <p:nvPicPr>
          <p:cNvPr id="4" name="~PP824.WAV">
            <a:hlinkClick r:id="" action="ppaction://media"/>
          </p:cNvPr>
          <p:cNvPicPr>
            <a:picLocks noRot="1" noChangeAspect="1"/>
          </p:cNvPicPr>
          <p:nvPr>
            <a:wavAudioFile r:embed="rId1" name="~PP824.WAV"/>
          </p:nvPr>
        </p:nvPicPr>
        <p:blipFill>
          <a:blip r:embed="rId3" cstate="print"/>
          <a:stretch>
            <a:fillRect/>
          </a:stretch>
        </p:blipFill>
        <p:spPr>
          <a:xfrm>
            <a:off x="8696325" y="6410325"/>
            <a:ext cx="304800" cy="304800"/>
          </a:xfrm>
          <a:prstGeom prst="rect">
            <a:avLst/>
          </a:prstGeom>
        </p:spPr>
      </p:pic>
    </p:spTree>
  </p:cSld>
  <p:clrMapOvr>
    <a:masterClrMapping/>
  </p:clrMapOvr>
  <p:transition advTm="1046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dirty="0" smtClean="0"/>
              <a:t>There are two categories of NAS:</a:t>
            </a:r>
            <a:endParaRPr lang="en-US" dirty="0"/>
          </a:p>
        </p:txBody>
      </p:sp>
      <p:sp>
        <p:nvSpPr>
          <p:cNvPr id="3" name="Content Placeholder 2"/>
          <p:cNvSpPr>
            <a:spLocks noGrp="1"/>
          </p:cNvSpPr>
          <p:nvPr>
            <p:ph idx="1"/>
          </p:nvPr>
        </p:nvSpPr>
        <p:spPr>
          <a:xfrm>
            <a:off x="457200" y="1905000"/>
            <a:ext cx="8229600" cy="3657600"/>
          </a:xfrm>
        </p:spPr>
        <p:txBody>
          <a:bodyPr/>
          <a:lstStyle/>
          <a:p>
            <a:pPr marL="514350" indent="-514350">
              <a:buFont typeface="+mj-lt"/>
              <a:buAutoNum type="arabicPeriod"/>
            </a:pPr>
            <a:r>
              <a:rPr lang="en-US" dirty="0" smtClean="0">
                <a:solidFill>
                  <a:schemeClr val="bg1"/>
                </a:solidFill>
              </a:rPr>
              <a:t>NAS due to prenatal or maternal use of substances that result in withdrawal symptoms in the newborn</a:t>
            </a:r>
          </a:p>
          <a:p>
            <a:pPr marL="514350" indent="-514350">
              <a:buFont typeface="+mj-lt"/>
              <a:buAutoNum type="arabicPeriod"/>
            </a:pPr>
            <a:r>
              <a:rPr lang="en-US" dirty="0" smtClean="0">
                <a:solidFill>
                  <a:schemeClr val="bg1"/>
                </a:solidFill>
              </a:rPr>
              <a:t>Postnatal NAS secondary to discontinuation of medications such as </a:t>
            </a:r>
            <a:r>
              <a:rPr lang="en-US" dirty="0" err="1" smtClean="0">
                <a:solidFill>
                  <a:schemeClr val="bg1"/>
                </a:solidFill>
              </a:rPr>
              <a:t>fentanyl</a:t>
            </a:r>
            <a:r>
              <a:rPr lang="en-US" dirty="0" smtClean="0">
                <a:solidFill>
                  <a:schemeClr val="bg1"/>
                </a:solidFill>
              </a:rPr>
              <a:t> or morphine used for pain therapy in the newborn (</a:t>
            </a:r>
            <a:r>
              <a:rPr lang="en-US" dirty="0" err="1" smtClean="0">
                <a:solidFill>
                  <a:schemeClr val="bg1"/>
                </a:solidFill>
              </a:rPr>
              <a:t>Hamdan</a:t>
            </a:r>
            <a:r>
              <a:rPr lang="en-US" dirty="0" smtClean="0">
                <a:solidFill>
                  <a:schemeClr val="bg1"/>
                </a:solidFill>
              </a:rPr>
              <a:t>, 2010).</a:t>
            </a:r>
          </a:p>
          <a:p>
            <a:pPr>
              <a:buNone/>
            </a:pPr>
            <a:endParaRPr lang="en-US" dirty="0"/>
          </a:p>
        </p:txBody>
      </p:sp>
      <p:pic>
        <p:nvPicPr>
          <p:cNvPr id="4" name="~PP2171.WAV">
            <a:hlinkClick r:id="" action="ppaction://media"/>
          </p:cNvPr>
          <p:cNvPicPr>
            <a:picLocks noRot="1" noChangeAspect="1"/>
          </p:cNvPicPr>
          <p:nvPr>
            <a:wavAudioFile r:embed="rId1" name="~PP2171.WAV"/>
          </p:nvPr>
        </p:nvPicPr>
        <p:blipFill>
          <a:blip r:embed="rId4" cstate="print"/>
          <a:stretch>
            <a:fillRect/>
          </a:stretch>
        </p:blipFill>
        <p:spPr>
          <a:xfrm>
            <a:off x="8696325" y="6410325"/>
            <a:ext cx="304800" cy="304800"/>
          </a:xfrm>
          <a:prstGeom prst="rect">
            <a:avLst/>
          </a:prstGeom>
        </p:spPr>
      </p:pic>
    </p:spTree>
  </p:cSld>
  <p:clrMapOvr>
    <a:masterClrMapping/>
  </p:clrMapOvr>
  <p:transition advTm="1353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228600" y="1066800"/>
            <a:ext cx="8423030" cy="1828800"/>
          </a:xfrm>
        </p:spPr>
        <p:txBody>
          <a:bodyPr>
            <a:normAutofit/>
          </a:bodyPr>
          <a:lstStyle/>
          <a:p>
            <a:r>
              <a:rPr lang="en-US" sz="2800" dirty="0" smtClean="0">
                <a:solidFill>
                  <a:schemeClr val="accent1"/>
                </a:solidFill>
              </a:rPr>
              <a:t>Drugs that are frequently associated with NAS are:</a:t>
            </a:r>
            <a:r>
              <a:rPr lang="en-US" dirty="0" smtClean="0">
                <a:solidFill>
                  <a:schemeClr val="bg1"/>
                </a:solidFill>
              </a:rPr>
              <a:t/>
            </a:r>
            <a:br>
              <a:rPr lang="en-US" dirty="0" smtClean="0">
                <a:solidFill>
                  <a:schemeClr val="bg1"/>
                </a:solidFill>
              </a:rPr>
            </a:br>
            <a:endParaRPr lang="en-US" dirty="0"/>
          </a:p>
        </p:txBody>
      </p:sp>
      <p:sp>
        <p:nvSpPr>
          <p:cNvPr id="3" name="Content Placeholder 2"/>
          <p:cNvSpPr>
            <a:spLocks noGrp="1"/>
          </p:cNvSpPr>
          <p:nvPr>
            <p:ph type="subTitle" idx="1"/>
          </p:nvPr>
        </p:nvSpPr>
        <p:spPr>
          <a:xfrm>
            <a:off x="1371600" y="2819400"/>
            <a:ext cx="6400800" cy="3200400"/>
          </a:xfrm>
        </p:spPr>
        <p:txBody>
          <a:bodyPr>
            <a:normAutofit/>
          </a:bodyPr>
          <a:lstStyle/>
          <a:p>
            <a:pPr lvl="1" algn="l">
              <a:buFont typeface="Wingdings" pitchFamily="2" charset="2"/>
              <a:buChar char="v"/>
            </a:pPr>
            <a:r>
              <a:rPr lang="en-US" dirty="0" smtClean="0">
                <a:solidFill>
                  <a:schemeClr val="bg1"/>
                </a:solidFill>
              </a:rPr>
              <a:t>Heroin</a:t>
            </a:r>
          </a:p>
          <a:p>
            <a:pPr lvl="1" algn="l">
              <a:buFont typeface="Wingdings" pitchFamily="2" charset="2"/>
              <a:buChar char="v"/>
            </a:pPr>
            <a:r>
              <a:rPr lang="en-US" dirty="0" smtClean="0">
                <a:solidFill>
                  <a:schemeClr val="bg1"/>
                </a:solidFill>
              </a:rPr>
              <a:t>Methadone</a:t>
            </a:r>
          </a:p>
          <a:p>
            <a:pPr lvl="1" algn="l">
              <a:buFont typeface="Wingdings" pitchFamily="2" charset="2"/>
              <a:buChar char="v"/>
            </a:pPr>
            <a:r>
              <a:rPr lang="en-US" dirty="0" smtClean="0">
                <a:solidFill>
                  <a:schemeClr val="bg1"/>
                </a:solidFill>
              </a:rPr>
              <a:t>Morphine</a:t>
            </a:r>
          </a:p>
          <a:p>
            <a:pPr lvl="1" algn="l">
              <a:buFont typeface="Wingdings" pitchFamily="2" charset="2"/>
              <a:buChar char="v"/>
            </a:pPr>
            <a:r>
              <a:rPr lang="en-US" dirty="0" smtClean="0">
                <a:solidFill>
                  <a:schemeClr val="bg1"/>
                </a:solidFill>
              </a:rPr>
              <a:t> cocaine</a:t>
            </a:r>
          </a:p>
          <a:p>
            <a:pPr lvl="1" algn="l">
              <a:buFont typeface="Wingdings" pitchFamily="2" charset="2"/>
              <a:buChar char="v"/>
            </a:pPr>
            <a:r>
              <a:rPr lang="en-US" dirty="0" smtClean="0">
                <a:solidFill>
                  <a:schemeClr val="bg1"/>
                </a:solidFill>
              </a:rPr>
              <a:t>alcohol </a:t>
            </a:r>
          </a:p>
          <a:p>
            <a:pPr lvl="1" algn="l">
              <a:buFont typeface="Wingdings" pitchFamily="2" charset="2"/>
              <a:buChar char="v"/>
            </a:pPr>
            <a:r>
              <a:rPr lang="en-US" dirty="0" smtClean="0">
                <a:solidFill>
                  <a:schemeClr val="bg1"/>
                </a:solidFill>
              </a:rPr>
              <a:t>nicotine  </a:t>
            </a:r>
          </a:p>
          <a:p>
            <a:pPr algn="l"/>
            <a:endParaRPr lang="en-US" dirty="0"/>
          </a:p>
        </p:txBody>
      </p:sp>
      <p:pic>
        <p:nvPicPr>
          <p:cNvPr id="4" name="~PP2559.WAV">
            <a:hlinkClick r:id="" action="ppaction://media"/>
          </p:cNvPr>
          <p:cNvPicPr>
            <a:picLocks noRot="1" noChangeAspect="1"/>
          </p:cNvPicPr>
          <p:nvPr>
            <a:wavAudioFile r:embed="rId1" name="~PP2559.WAV"/>
          </p:nvPr>
        </p:nvPicPr>
        <p:blipFill>
          <a:blip r:embed="rId4" cstate="print"/>
          <a:stretch>
            <a:fillRect/>
          </a:stretch>
        </p:blipFill>
        <p:spPr>
          <a:xfrm>
            <a:off x="8696325" y="6410325"/>
            <a:ext cx="304800" cy="304800"/>
          </a:xfrm>
          <a:prstGeom prst="rect">
            <a:avLst/>
          </a:prstGeom>
        </p:spPr>
      </p:pic>
    </p:spTree>
  </p:cSld>
  <p:clrMapOvr>
    <a:masterClrMapping/>
  </p:clrMapOvr>
  <p:transition advTm="848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Methadone</a:t>
            </a:r>
            <a:endParaRPr lang="en-US" dirty="0"/>
          </a:p>
        </p:txBody>
      </p:sp>
      <p:sp>
        <p:nvSpPr>
          <p:cNvPr id="3" name="Content Placeholder 2"/>
          <p:cNvSpPr>
            <a:spLocks noGrp="1"/>
          </p:cNvSpPr>
          <p:nvPr>
            <p:ph idx="1"/>
          </p:nvPr>
        </p:nvSpPr>
        <p:spPr/>
        <p:txBody>
          <a:bodyPr/>
          <a:lstStyle/>
          <a:p>
            <a:pPr>
              <a:buFont typeface="Wingdings" pitchFamily="2" charset="2"/>
              <a:buChar char="v"/>
            </a:pPr>
            <a:r>
              <a:rPr lang="en-US" dirty="0" smtClean="0">
                <a:solidFill>
                  <a:schemeClr val="bg1"/>
                </a:solidFill>
              </a:rPr>
              <a:t>There has been a recent increase in our area in the amount of babies being born addicted to methadone which has been an approved form of therapy for opiate-addicted pregnant women.</a:t>
            </a:r>
          </a:p>
          <a:p>
            <a:pPr>
              <a:buFont typeface="Wingdings" pitchFamily="2" charset="2"/>
              <a:buChar char="v"/>
            </a:pPr>
            <a:r>
              <a:rPr lang="en-US" dirty="0" smtClean="0">
                <a:solidFill>
                  <a:schemeClr val="bg1"/>
                </a:solidFill>
              </a:rPr>
              <a:t>Clinics are becoming more available since this medication has shown to decrease addicted patients relapses</a:t>
            </a:r>
            <a:endParaRPr lang="en-US" dirty="0"/>
          </a:p>
        </p:txBody>
      </p:sp>
      <p:pic>
        <p:nvPicPr>
          <p:cNvPr id="4" name="~PP808.WAV">
            <a:hlinkClick r:id="" action="ppaction://media"/>
          </p:cNvPr>
          <p:cNvPicPr>
            <a:picLocks noRot="1" noChangeAspect="1"/>
          </p:cNvPicPr>
          <p:nvPr>
            <a:wavAudioFile r:embed="rId1" name="~PP808.WAV"/>
          </p:nvPr>
        </p:nvPicPr>
        <p:blipFill>
          <a:blip r:embed="rId3" cstate="print"/>
          <a:stretch>
            <a:fillRect/>
          </a:stretch>
        </p:blipFill>
        <p:spPr>
          <a:xfrm>
            <a:off x="8696325" y="6410325"/>
            <a:ext cx="304800" cy="304800"/>
          </a:xfrm>
          <a:prstGeom prst="rect">
            <a:avLst/>
          </a:prstGeom>
        </p:spPr>
      </p:pic>
    </p:spTree>
  </p:cSld>
  <p:clrMapOvr>
    <a:masterClrMapping/>
  </p:clrMapOvr>
  <p:transition advTm="1454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600200"/>
            <a:ext cx="8229600" cy="4708525"/>
          </a:xfrm>
        </p:spPr>
        <p:txBody>
          <a:bodyPr>
            <a:normAutofit/>
          </a:bodyPr>
          <a:lstStyle/>
          <a:p>
            <a:pPr algn="ctr">
              <a:buNone/>
            </a:pPr>
            <a:r>
              <a:rPr lang="en-US" sz="4000" dirty="0" smtClean="0">
                <a:solidFill>
                  <a:schemeClr val="bg1"/>
                </a:solidFill>
              </a:rPr>
              <a:t>Withdrawal may occur as soon as 48 hours after birth and may appear up to 7-14 days after birth (</a:t>
            </a:r>
            <a:r>
              <a:rPr lang="en-US" sz="4000" dirty="0" err="1" smtClean="0">
                <a:solidFill>
                  <a:schemeClr val="bg1"/>
                </a:solidFill>
              </a:rPr>
              <a:t>Hamdan</a:t>
            </a:r>
            <a:r>
              <a:rPr lang="en-US" sz="4000" dirty="0" smtClean="0">
                <a:solidFill>
                  <a:schemeClr val="bg1"/>
                </a:solidFill>
              </a:rPr>
              <a:t>, 2010). </a:t>
            </a:r>
            <a:endParaRPr lang="en-US" sz="4000" dirty="0"/>
          </a:p>
        </p:txBody>
      </p:sp>
      <p:pic>
        <p:nvPicPr>
          <p:cNvPr id="4" name="~PP1702.WAV">
            <a:hlinkClick r:id="" action="ppaction://media"/>
          </p:cNvPr>
          <p:cNvPicPr>
            <a:picLocks noRot="1" noChangeAspect="1"/>
          </p:cNvPicPr>
          <p:nvPr>
            <a:wavAudioFile r:embed="rId1" name="~PP1702.WAV"/>
          </p:nvPr>
        </p:nvPicPr>
        <p:blipFill>
          <a:blip r:embed="rId3" cstate="print"/>
          <a:stretch>
            <a:fillRect/>
          </a:stretch>
        </p:blipFill>
        <p:spPr>
          <a:xfrm>
            <a:off x="8696325" y="6410325"/>
            <a:ext cx="304800" cy="304800"/>
          </a:xfrm>
          <a:prstGeom prst="rect">
            <a:avLst/>
          </a:prstGeom>
        </p:spPr>
      </p:pic>
    </p:spTree>
  </p:cSld>
  <p:clrMapOvr>
    <a:masterClrMapping/>
  </p:clrMapOvr>
  <p:transition advTm="1307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Signs and Symptoms of Withdrawal</a:t>
            </a:r>
            <a:endParaRPr lang="en-US" dirty="0"/>
          </a:p>
        </p:txBody>
      </p:sp>
      <p:graphicFrame>
        <p:nvGraphicFramePr>
          <p:cNvPr id="4" name="Content Placeholder 3"/>
          <p:cNvGraphicFramePr>
            <a:graphicFrameLocks noGrp="1"/>
          </p:cNvGraphicFramePr>
          <p:nvPr>
            <p:ph idx="1"/>
          </p:nvPr>
        </p:nvGraphicFramePr>
        <p:xfrm>
          <a:off x="457200" y="1676400"/>
          <a:ext cx="8229600" cy="4800600"/>
        </p:xfrm>
        <a:graphic>
          <a:graphicData uri="http://schemas.openxmlformats.org/drawingml/2006/table">
            <a:tbl>
              <a:tblPr firstRow="1" bandRow="1">
                <a:tableStyleId>{F5AB1C69-6EDB-4FF4-983F-18BD219EF322}</a:tableStyleId>
              </a:tblPr>
              <a:tblGrid>
                <a:gridCol w="2743200"/>
                <a:gridCol w="2743200"/>
                <a:gridCol w="2743200"/>
              </a:tblGrid>
              <a:tr h="993228">
                <a:tc>
                  <a:txBody>
                    <a:bodyPr/>
                    <a:lstStyle/>
                    <a:p>
                      <a:endParaRPr lang="en-US" dirty="0" smtClean="0"/>
                    </a:p>
                    <a:p>
                      <a:pPr algn="ctr"/>
                      <a:r>
                        <a:rPr lang="en-US" dirty="0" smtClean="0"/>
                        <a:t>CNS Dysfunction</a:t>
                      </a:r>
                      <a:endParaRPr lang="en-US" dirty="0"/>
                    </a:p>
                  </a:txBody>
                  <a:tcPr/>
                </a:tc>
                <a:tc>
                  <a:txBody>
                    <a:bodyPr/>
                    <a:lstStyle/>
                    <a:p>
                      <a:endParaRPr lang="en-US" dirty="0" smtClean="0"/>
                    </a:p>
                    <a:p>
                      <a:pPr algn="ctr"/>
                      <a:r>
                        <a:rPr lang="en-US" dirty="0" smtClean="0"/>
                        <a:t>GI Disturbances</a:t>
                      </a:r>
                      <a:endParaRPr lang="en-US" dirty="0"/>
                    </a:p>
                  </a:txBody>
                  <a:tcPr/>
                </a:tc>
                <a:tc>
                  <a:txBody>
                    <a:bodyPr/>
                    <a:lstStyle/>
                    <a:p>
                      <a:pPr algn="ctr"/>
                      <a:r>
                        <a:rPr lang="en-US" dirty="0" smtClean="0"/>
                        <a:t>Metabolic, Vasomotor</a:t>
                      </a:r>
                      <a:r>
                        <a:rPr lang="en-US" baseline="0" dirty="0" smtClean="0"/>
                        <a:t>, &amp; Respiratory Disturbances</a:t>
                      </a:r>
                      <a:endParaRPr lang="en-US" dirty="0"/>
                    </a:p>
                  </a:txBody>
                  <a:tcPr/>
                </a:tc>
              </a:tr>
              <a:tr h="695259">
                <a:tc>
                  <a:txBody>
                    <a:bodyPr/>
                    <a:lstStyle/>
                    <a:p>
                      <a:r>
                        <a:rPr lang="en-US" dirty="0" smtClean="0"/>
                        <a:t>High pitch cry</a:t>
                      </a:r>
                    </a:p>
                  </a:txBody>
                  <a:tcPr/>
                </a:tc>
                <a:tc>
                  <a:txBody>
                    <a:bodyPr/>
                    <a:lstStyle/>
                    <a:p>
                      <a:r>
                        <a:rPr lang="en-US" dirty="0" smtClean="0"/>
                        <a:t>Excessive, frantic sucking or rooting</a:t>
                      </a:r>
                      <a:endParaRPr lang="en-US" dirty="0"/>
                    </a:p>
                  </a:txBody>
                  <a:tcPr/>
                </a:tc>
                <a:tc>
                  <a:txBody>
                    <a:bodyPr/>
                    <a:lstStyle/>
                    <a:p>
                      <a:r>
                        <a:rPr lang="en-US" dirty="0" smtClean="0"/>
                        <a:t>Sweating</a:t>
                      </a:r>
                    </a:p>
                  </a:txBody>
                  <a:tcPr/>
                </a:tc>
              </a:tr>
              <a:tr h="397291">
                <a:tc>
                  <a:txBody>
                    <a:bodyPr/>
                    <a:lstStyle/>
                    <a:p>
                      <a:r>
                        <a:rPr lang="en-US" dirty="0" err="1" smtClean="0"/>
                        <a:t>Myoclonic</a:t>
                      </a:r>
                      <a:r>
                        <a:rPr lang="en-US" baseline="0" dirty="0" smtClean="0"/>
                        <a:t> jerks</a:t>
                      </a:r>
                      <a:endParaRPr lang="en-US" dirty="0"/>
                    </a:p>
                  </a:txBody>
                  <a:tcPr/>
                </a:tc>
                <a:tc>
                  <a:txBody>
                    <a:bodyPr/>
                    <a:lstStyle/>
                    <a:p>
                      <a:r>
                        <a:rPr lang="en-US" dirty="0" smtClean="0"/>
                        <a:t>Poor feeding</a:t>
                      </a:r>
                      <a:endParaRPr lang="en-US" dirty="0"/>
                    </a:p>
                  </a:txBody>
                  <a:tcPr/>
                </a:tc>
                <a:tc>
                  <a:txBody>
                    <a:bodyPr/>
                    <a:lstStyle/>
                    <a:p>
                      <a:r>
                        <a:rPr lang="en-US" dirty="0" smtClean="0"/>
                        <a:t>Fever</a:t>
                      </a:r>
                      <a:endParaRPr lang="en-US" dirty="0"/>
                    </a:p>
                  </a:txBody>
                  <a:tcPr/>
                </a:tc>
              </a:tr>
              <a:tr h="993228">
                <a:tc>
                  <a:txBody>
                    <a:bodyPr/>
                    <a:lstStyle/>
                    <a:p>
                      <a:r>
                        <a:rPr lang="en-US" dirty="0" smtClean="0"/>
                        <a:t>Restlessness, sleep duration less than 1–3 hours after feeding</a:t>
                      </a:r>
                      <a:endParaRPr lang="en-US" dirty="0"/>
                    </a:p>
                  </a:txBody>
                  <a:tcPr/>
                </a:tc>
                <a:tc>
                  <a:txBody>
                    <a:bodyPr/>
                    <a:lstStyle/>
                    <a:p>
                      <a:r>
                        <a:rPr lang="en-US" dirty="0" smtClean="0"/>
                        <a:t>Poor</a:t>
                      </a:r>
                      <a:r>
                        <a:rPr lang="en-US" baseline="0" dirty="0" smtClean="0"/>
                        <a:t> weight gain</a:t>
                      </a:r>
                      <a:endParaRPr lang="en-US" dirty="0"/>
                    </a:p>
                  </a:txBody>
                  <a:tcPr/>
                </a:tc>
                <a:tc>
                  <a:txBody>
                    <a:bodyPr/>
                    <a:lstStyle/>
                    <a:p>
                      <a:r>
                        <a:rPr lang="en-US" dirty="0" smtClean="0"/>
                        <a:t>Respiratory rate greater than 60 without retractions, nasal</a:t>
                      </a:r>
                      <a:r>
                        <a:rPr lang="en-US" baseline="0" dirty="0" smtClean="0"/>
                        <a:t> flaring</a:t>
                      </a:r>
                      <a:endParaRPr lang="en-US" dirty="0"/>
                    </a:p>
                  </a:txBody>
                  <a:tcPr/>
                </a:tc>
              </a:tr>
              <a:tr h="695259">
                <a:tc>
                  <a:txBody>
                    <a:bodyPr/>
                    <a:lstStyle/>
                    <a:p>
                      <a:r>
                        <a:rPr lang="en-US" dirty="0" smtClean="0"/>
                        <a:t>Hyperactive reflexes, </a:t>
                      </a:r>
                      <a:r>
                        <a:rPr lang="en-US" dirty="0" err="1" smtClean="0"/>
                        <a:t>hypertonia</a:t>
                      </a:r>
                      <a:endParaRPr lang="en-US" dirty="0"/>
                    </a:p>
                  </a:txBody>
                  <a:tcPr/>
                </a:tc>
                <a:tc>
                  <a:txBody>
                    <a:bodyPr/>
                    <a:lstStyle/>
                    <a:p>
                      <a:r>
                        <a:rPr lang="en-US" dirty="0" smtClean="0"/>
                        <a:t>Regurgitation</a:t>
                      </a:r>
                      <a:r>
                        <a:rPr lang="en-US" baseline="0" dirty="0" smtClean="0"/>
                        <a:t> or projectile vomiting</a:t>
                      </a:r>
                      <a:endParaRPr lang="en-US" dirty="0"/>
                    </a:p>
                  </a:txBody>
                  <a:tcPr/>
                </a:tc>
                <a:tc>
                  <a:txBody>
                    <a:bodyPr/>
                    <a:lstStyle/>
                    <a:p>
                      <a:r>
                        <a:rPr lang="en-US" dirty="0" smtClean="0"/>
                        <a:t>frequent yawning</a:t>
                      </a:r>
                      <a:endParaRPr lang="en-US" dirty="0"/>
                    </a:p>
                  </a:txBody>
                  <a:tcPr/>
                </a:tc>
              </a:tr>
              <a:tr h="397291">
                <a:tc>
                  <a:txBody>
                    <a:bodyPr/>
                    <a:lstStyle/>
                    <a:p>
                      <a:r>
                        <a:rPr lang="en-US" dirty="0" smtClean="0"/>
                        <a:t>Jitteriness,</a:t>
                      </a:r>
                      <a:r>
                        <a:rPr lang="en-US" baseline="0" dirty="0" smtClean="0"/>
                        <a:t> tremors</a:t>
                      </a:r>
                      <a:endParaRPr lang="en-US" dirty="0"/>
                    </a:p>
                  </a:txBody>
                  <a:tcPr/>
                </a:tc>
                <a:tc>
                  <a:txBody>
                    <a:bodyPr/>
                    <a:lstStyle/>
                    <a:p>
                      <a:r>
                        <a:rPr lang="en-US" dirty="0" smtClean="0"/>
                        <a:t>Loose or watery stools</a:t>
                      </a:r>
                      <a:endParaRPr lang="en-US" dirty="0"/>
                    </a:p>
                  </a:txBody>
                  <a:tcPr/>
                </a:tc>
                <a:tc>
                  <a:txBody>
                    <a:bodyPr/>
                    <a:lstStyle/>
                    <a:p>
                      <a:r>
                        <a:rPr lang="en-US" dirty="0" smtClean="0"/>
                        <a:t>Sneezing</a:t>
                      </a:r>
                      <a:endParaRPr lang="en-US" dirty="0"/>
                    </a:p>
                  </a:txBody>
                  <a:tcPr/>
                </a:tc>
              </a:tr>
              <a:tr h="629044">
                <a:tc>
                  <a:txBody>
                    <a:bodyPr/>
                    <a:lstStyle/>
                    <a:p>
                      <a:r>
                        <a:rPr lang="en-US" dirty="0" smtClean="0"/>
                        <a:t>Generalized convulsions</a:t>
                      </a:r>
                      <a:endParaRPr lang="en-US" dirty="0"/>
                    </a:p>
                  </a:txBody>
                  <a:tcPr/>
                </a:tc>
                <a:tc>
                  <a:txBody>
                    <a:bodyPr/>
                    <a:lstStyle/>
                    <a:p>
                      <a:endParaRPr lang="en-US" dirty="0"/>
                    </a:p>
                  </a:txBody>
                  <a:tcPr/>
                </a:tc>
                <a:tc>
                  <a:txBody>
                    <a:bodyPr/>
                    <a:lstStyle/>
                    <a:p>
                      <a:r>
                        <a:rPr lang="en-US" dirty="0" smtClean="0"/>
                        <a:t>Apnea</a:t>
                      </a:r>
                      <a:endParaRPr lang="en-US" dirty="0"/>
                    </a:p>
                  </a:txBody>
                  <a:tcPr/>
                </a:tc>
              </a:tr>
            </a:tbl>
          </a:graphicData>
        </a:graphic>
      </p:graphicFrame>
      <p:sp>
        <p:nvSpPr>
          <p:cNvPr id="6" name="TextBox 5"/>
          <p:cNvSpPr txBox="1"/>
          <p:nvPr/>
        </p:nvSpPr>
        <p:spPr>
          <a:xfrm>
            <a:off x="6629400" y="6534835"/>
            <a:ext cx="2514600" cy="646331"/>
          </a:xfrm>
          <a:prstGeom prst="rect">
            <a:avLst/>
          </a:prstGeom>
          <a:noFill/>
        </p:spPr>
        <p:txBody>
          <a:bodyPr wrap="square" rtlCol="0">
            <a:spAutoFit/>
          </a:bodyPr>
          <a:lstStyle/>
          <a:p>
            <a:r>
              <a:rPr lang="en-US" dirty="0" smtClean="0">
                <a:solidFill>
                  <a:schemeClr val="bg1"/>
                </a:solidFill>
              </a:rPr>
              <a:t>(</a:t>
            </a:r>
            <a:r>
              <a:rPr lang="en-US" dirty="0" err="1" smtClean="0">
                <a:solidFill>
                  <a:schemeClr val="bg1"/>
                </a:solidFill>
              </a:rPr>
              <a:t>Hamdan</a:t>
            </a:r>
            <a:r>
              <a:rPr lang="en-US" dirty="0" smtClean="0">
                <a:solidFill>
                  <a:schemeClr val="bg1"/>
                </a:solidFill>
              </a:rPr>
              <a:t>, 2010)</a:t>
            </a:r>
          </a:p>
          <a:p>
            <a:endParaRPr lang="en-US" dirty="0"/>
          </a:p>
        </p:txBody>
      </p:sp>
      <p:pic>
        <p:nvPicPr>
          <p:cNvPr id="5" name="~PP560.WAV">
            <a:hlinkClick r:id="" action="ppaction://media"/>
          </p:cNvPr>
          <p:cNvPicPr>
            <a:picLocks noRot="1" noChangeAspect="1"/>
          </p:cNvPicPr>
          <p:nvPr>
            <a:wavAudioFile r:embed="rId1" name="~PP560.WAV"/>
          </p:nvPr>
        </p:nvPicPr>
        <p:blipFill>
          <a:blip r:embed="rId4" cstate="print"/>
          <a:stretch>
            <a:fillRect/>
          </a:stretch>
        </p:blipFill>
        <p:spPr>
          <a:xfrm>
            <a:off x="8696325" y="6410325"/>
            <a:ext cx="304800" cy="304800"/>
          </a:xfrm>
          <a:prstGeom prst="rect">
            <a:avLst/>
          </a:prstGeom>
        </p:spPr>
      </p:pic>
    </p:spTree>
  </p:cSld>
  <p:clrMapOvr>
    <a:masterClrMapping/>
  </p:clrMapOvr>
  <p:transition advTm="3553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normAutofit/>
          </a:bodyPr>
          <a:lstStyle/>
          <a:p>
            <a:r>
              <a:rPr lang="en-US" sz="4800" dirty="0" smtClean="0"/>
              <a:t>Articles in Review</a:t>
            </a:r>
            <a:endParaRPr lang="en-US" sz="4800" dirty="0"/>
          </a:p>
        </p:txBody>
      </p:sp>
      <p:pic>
        <p:nvPicPr>
          <p:cNvPr id="4" name="Picture 5" descr="C:\Users\Zissler Laptop\AppData\Local\Microsoft\Windows\Temporary Internet Files\Content.IE5\TVBPHDO7\MM900354499[1].gif"/>
          <p:cNvPicPr>
            <a:picLocks noGrp="1" noChangeAspect="1" noChangeArrowheads="1" noCrop="1"/>
          </p:cNvPicPr>
          <p:nvPr>
            <p:ph idx="1"/>
          </p:nvPr>
        </p:nvPicPr>
        <p:blipFill>
          <a:blip r:embed="rId4" cstate="print"/>
          <a:srcRect/>
          <a:stretch>
            <a:fillRect/>
          </a:stretch>
        </p:blipFill>
        <p:spPr bwMode="auto">
          <a:xfrm>
            <a:off x="1219200" y="2971800"/>
            <a:ext cx="2640623" cy="2019300"/>
          </a:xfrm>
          <a:prstGeom prst="rect">
            <a:avLst/>
          </a:prstGeom>
          <a:noFill/>
        </p:spPr>
      </p:pic>
      <p:pic>
        <p:nvPicPr>
          <p:cNvPr id="5" name="Picture 3" descr="C:\Users\Zissler Laptop\AppData\Local\Microsoft\Windows\Temporary Internet Files\Content.IE5\IGUPO4OP\MM900356797[1].gif"/>
          <p:cNvPicPr>
            <a:picLocks noChangeAspect="1" noChangeArrowheads="1" noCrop="1"/>
          </p:cNvPicPr>
          <p:nvPr/>
        </p:nvPicPr>
        <p:blipFill>
          <a:blip r:embed="rId5" cstate="print"/>
          <a:srcRect/>
          <a:stretch>
            <a:fillRect/>
          </a:stretch>
        </p:blipFill>
        <p:spPr bwMode="auto">
          <a:xfrm>
            <a:off x="4047931" y="2514600"/>
            <a:ext cx="2429069" cy="2705100"/>
          </a:xfrm>
          <a:prstGeom prst="rect">
            <a:avLst/>
          </a:prstGeom>
          <a:noFill/>
        </p:spPr>
      </p:pic>
      <p:pic>
        <p:nvPicPr>
          <p:cNvPr id="6" name="~PP876.WAV">
            <a:hlinkClick r:id="" action="ppaction://media"/>
          </p:cNvPr>
          <p:cNvPicPr>
            <a:picLocks noRot="1" noChangeAspect="1"/>
          </p:cNvPicPr>
          <p:nvPr>
            <a:wavAudioFile r:embed="rId2" name="~PP876.WAV"/>
          </p:nvPr>
        </p:nvPicPr>
        <p:blipFill>
          <a:blip r:embed="rId6" cstate="print"/>
          <a:stretch>
            <a:fillRect/>
          </a:stretch>
        </p:blipFill>
        <p:spPr>
          <a:xfrm>
            <a:off x="8696325" y="6410325"/>
            <a:ext cx="304800" cy="304800"/>
          </a:xfrm>
          <a:prstGeom prst="rect">
            <a:avLst/>
          </a:prstGeom>
        </p:spPr>
      </p:pic>
    </p:spTree>
    <p:custDataLst>
      <p:tags r:id="rId1"/>
    </p:custDataLst>
  </p:cSld>
  <p:clrMapOvr>
    <a:masterClrMapping/>
  </p:clrMapOvr>
  <p:transition advTm="663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4"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18"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2"/>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146</TotalTime>
  <Words>2435</Words>
  <Application>Microsoft Office PowerPoint</Application>
  <PresentationFormat>On-screen Show (4:3)</PresentationFormat>
  <Paragraphs>232</Paragraphs>
  <Slides>25</Slides>
  <Notes>14</Notes>
  <HiddenSlides>0</HiddenSlides>
  <MMClips>25</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Apex</vt:lpstr>
      <vt:lpstr>Nursing Treatment of Neonatal Abstinence Syndrome  Ferris State University</vt:lpstr>
      <vt:lpstr>PICO Question</vt:lpstr>
      <vt:lpstr>Definition of Withdrawal</vt:lpstr>
      <vt:lpstr>There are two categories of NAS:</vt:lpstr>
      <vt:lpstr>Drugs that are frequently associated with NAS are: </vt:lpstr>
      <vt:lpstr>Methadone</vt:lpstr>
      <vt:lpstr>Slide 7</vt:lpstr>
      <vt:lpstr>Signs and Symptoms of Withdrawal</vt:lpstr>
      <vt:lpstr>Articles in Review</vt:lpstr>
      <vt:lpstr>“Opiate treatment for opiate withdrawal in newborn infants”, Osborn, Jeffery, &amp; Cole (2010).</vt:lpstr>
      <vt:lpstr>“Neonatal Abstinence Syndrome” by Burgos and Burke (2009).</vt:lpstr>
      <vt:lpstr>“Neonatal abstinence syndrome: assessment and pharmacotherapy” Finnegan (1990)</vt:lpstr>
      <vt:lpstr>:Maternal Methadone use in pregnancy factors associated with the development of neonatal abstinence syndrome and implications for healthcare resources”. Dryden, C., Young, D., Hepburn, M and Mactier, H. (2009)</vt:lpstr>
      <vt:lpstr>Assessment tool for NAS</vt:lpstr>
      <vt:lpstr>Finnegan Scale</vt:lpstr>
      <vt:lpstr>Typical scoring chart</vt:lpstr>
      <vt:lpstr>Supportive Therapy</vt:lpstr>
      <vt:lpstr>Non-Pharmacologic Interventions  1.  Decrease environmental stimulation </vt:lpstr>
      <vt:lpstr>2.  Ensure adequate nutrition</vt:lpstr>
      <vt:lpstr>3.  Protect the skin</vt:lpstr>
      <vt:lpstr>Say yes to the breast</vt:lpstr>
      <vt:lpstr>Pharmacological Intervention</vt:lpstr>
      <vt:lpstr>Nursing Care</vt:lpstr>
      <vt:lpstr>References</vt:lpstr>
      <vt:lpstr>Slide 25</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Nursing Treatment of Neonatal Abstinence Syndrome  Ferris State University</dc:title>
  <dc:creator>Robert</dc:creator>
  <cp:lastModifiedBy>dkgeraghty</cp:lastModifiedBy>
  <cp:revision>17</cp:revision>
  <dcterms:created xsi:type="dcterms:W3CDTF">2011-03-31T10:07:10Z</dcterms:created>
  <dcterms:modified xsi:type="dcterms:W3CDTF">2011-03-31T20:49:11Z</dcterms:modified>
</cp:coreProperties>
</file>