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318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61" r:id="rId14"/>
    <p:sldId id="262" r:id="rId15"/>
    <p:sldId id="263" r:id="rId16"/>
    <p:sldId id="264" r:id="rId17"/>
    <p:sldId id="315" r:id="rId18"/>
    <p:sldId id="316" r:id="rId19"/>
    <p:sldId id="291" r:id="rId20"/>
    <p:sldId id="295" r:id="rId21"/>
    <p:sldId id="29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82000" autoAdjust="0"/>
  </p:normalViewPr>
  <p:slideViewPr>
    <p:cSldViewPr>
      <p:cViewPr varScale="1">
        <p:scale>
          <a:sx n="59" d="100"/>
          <a:sy n="59" d="100"/>
        </p:scale>
        <p:origin x="-16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5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55F94B-2DC3-4A66-A916-CEBABD4D542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751B633-9CB9-41AD-A063-448116EE1F8E}">
      <dgm:prSet phldrT="[Text]"/>
      <dgm:spPr/>
      <dgm:t>
        <a:bodyPr/>
        <a:lstStyle/>
        <a:p>
          <a:r>
            <a:rPr lang="en-US" dirty="0" smtClean="0"/>
            <a:t>Self-care</a:t>
          </a:r>
          <a:endParaRPr lang="en-US" dirty="0"/>
        </a:p>
      </dgm:t>
    </dgm:pt>
    <dgm:pt modelId="{D08637F6-939C-476A-ABC5-98DB827A65CF}" type="parTrans" cxnId="{946802F2-D947-471B-8F5E-E515109141BE}">
      <dgm:prSet/>
      <dgm:spPr/>
      <dgm:t>
        <a:bodyPr/>
        <a:lstStyle/>
        <a:p>
          <a:endParaRPr lang="en-US"/>
        </a:p>
      </dgm:t>
    </dgm:pt>
    <dgm:pt modelId="{AF8C07D7-C787-441D-93B1-9B370AB1E20D}" type="sibTrans" cxnId="{946802F2-D947-471B-8F5E-E515109141BE}">
      <dgm:prSet/>
      <dgm:spPr/>
      <dgm:t>
        <a:bodyPr/>
        <a:lstStyle/>
        <a:p>
          <a:endParaRPr lang="en-US"/>
        </a:p>
      </dgm:t>
    </dgm:pt>
    <dgm:pt modelId="{CAA03274-3459-4F64-AA12-61604D9AB3BE}">
      <dgm:prSet phldrT="[Text]"/>
      <dgm:spPr/>
      <dgm:t>
        <a:bodyPr/>
        <a:lstStyle/>
        <a:p>
          <a:r>
            <a:rPr lang="en-US" dirty="0" smtClean="0"/>
            <a:t>Nursing Systems</a:t>
          </a:r>
          <a:endParaRPr lang="en-US" dirty="0"/>
        </a:p>
      </dgm:t>
    </dgm:pt>
    <dgm:pt modelId="{A1CFA05C-0CC9-42D6-BBD3-82D664AAC166}" type="parTrans" cxnId="{B6ACB1D5-B05C-4CFD-BCC2-3B334DB11212}">
      <dgm:prSet/>
      <dgm:spPr/>
      <dgm:t>
        <a:bodyPr/>
        <a:lstStyle/>
        <a:p>
          <a:endParaRPr lang="en-US"/>
        </a:p>
      </dgm:t>
    </dgm:pt>
    <dgm:pt modelId="{69DA0B42-1B3E-40AA-91EE-AAB6E5155224}" type="sibTrans" cxnId="{B6ACB1D5-B05C-4CFD-BCC2-3B334DB11212}">
      <dgm:prSet/>
      <dgm:spPr/>
      <dgm:t>
        <a:bodyPr/>
        <a:lstStyle/>
        <a:p>
          <a:endParaRPr lang="en-US"/>
        </a:p>
      </dgm:t>
    </dgm:pt>
    <dgm:pt modelId="{448AAD28-5C17-4F01-826F-EED162747E95}">
      <dgm:prSet phldrT="[Text]"/>
      <dgm:spPr/>
      <dgm:t>
        <a:bodyPr/>
        <a:lstStyle/>
        <a:p>
          <a:r>
            <a:rPr lang="en-US" dirty="0" smtClean="0"/>
            <a:t>Self-care deficit</a:t>
          </a:r>
          <a:endParaRPr lang="en-US" dirty="0"/>
        </a:p>
      </dgm:t>
    </dgm:pt>
    <dgm:pt modelId="{B62AB05A-9858-419E-A644-51BCB6603C26}" type="parTrans" cxnId="{3128F367-2FFB-450D-B6BD-F370B50E84A2}">
      <dgm:prSet/>
      <dgm:spPr/>
      <dgm:t>
        <a:bodyPr/>
        <a:lstStyle/>
        <a:p>
          <a:endParaRPr lang="en-US"/>
        </a:p>
      </dgm:t>
    </dgm:pt>
    <dgm:pt modelId="{F6D14578-1DD8-4930-AA95-9131861BF100}" type="sibTrans" cxnId="{3128F367-2FFB-450D-B6BD-F370B50E84A2}">
      <dgm:prSet/>
      <dgm:spPr/>
      <dgm:t>
        <a:bodyPr/>
        <a:lstStyle/>
        <a:p>
          <a:endParaRPr lang="en-US"/>
        </a:p>
      </dgm:t>
    </dgm:pt>
    <dgm:pt modelId="{CD40E267-0F5F-4FB7-9D83-F1E1067E98BF}" type="pres">
      <dgm:prSet presAssocID="{4F55F94B-2DC3-4A66-A916-CEBABD4D5427}" presName="compositeShape" presStyleCnt="0">
        <dgm:presLayoutVars>
          <dgm:chMax val="7"/>
          <dgm:dir/>
          <dgm:resizeHandles val="exact"/>
        </dgm:presLayoutVars>
      </dgm:prSet>
      <dgm:spPr/>
    </dgm:pt>
    <dgm:pt modelId="{B5E4587F-1546-47AA-B487-EDDF774DB744}" type="pres">
      <dgm:prSet presAssocID="{1751B633-9CB9-41AD-A063-448116EE1F8E}" presName="circ1" presStyleLbl="vennNode1" presStyleIdx="0" presStyleCnt="3"/>
      <dgm:spPr/>
      <dgm:t>
        <a:bodyPr/>
        <a:lstStyle/>
        <a:p>
          <a:endParaRPr lang="en-US"/>
        </a:p>
      </dgm:t>
    </dgm:pt>
    <dgm:pt modelId="{95B16AFB-69C9-4D0D-9776-085F2178851E}" type="pres">
      <dgm:prSet presAssocID="{1751B633-9CB9-41AD-A063-448116EE1F8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3A8E18-0A6C-4770-9EFA-D42556D7251F}" type="pres">
      <dgm:prSet presAssocID="{CAA03274-3459-4F64-AA12-61604D9AB3BE}" presName="circ2" presStyleLbl="vennNode1" presStyleIdx="1" presStyleCnt="3"/>
      <dgm:spPr/>
      <dgm:t>
        <a:bodyPr/>
        <a:lstStyle/>
        <a:p>
          <a:endParaRPr lang="en-US"/>
        </a:p>
      </dgm:t>
    </dgm:pt>
    <dgm:pt modelId="{5930CC89-667A-4188-98A2-EE24B97EEA93}" type="pres">
      <dgm:prSet presAssocID="{CAA03274-3459-4F64-AA12-61604D9AB3B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53590-0E97-48B4-9A88-92A40F8CB1C0}" type="pres">
      <dgm:prSet presAssocID="{448AAD28-5C17-4F01-826F-EED162747E95}" presName="circ3" presStyleLbl="vennNode1" presStyleIdx="2" presStyleCnt="3"/>
      <dgm:spPr/>
      <dgm:t>
        <a:bodyPr/>
        <a:lstStyle/>
        <a:p>
          <a:endParaRPr lang="en-US"/>
        </a:p>
      </dgm:t>
    </dgm:pt>
    <dgm:pt modelId="{870F78BB-2FCB-4868-8615-FC63DC116F79}" type="pres">
      <dgm:prSet presAssocID="{448AAD28-5C17-4F01-826F-EED162747E9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3D6A77-AA6F-4CC2-96AC-D8130AFAC9AF}" type="presOf" srcId="{4F55F94B-2DC3-4A66-A916-CEBABD4D5427}" destId="{CD40E267-0F5F-4FB7-9D83-F1E1067E98BF}" srcOrd="0" destOrd="0" presId="urn:microsoft.com/office/officeart/2005/8/layout/venn1"/>
    <dgm:cxn modelId="{946802F2-D947-471B-8F5E-E515109141BE}" srcId="{4F55F94B-2DC3-4A66-A916-CEBABD4D5427}" destId="{1751B633-9CB9-41AD-A063-448116EE1F8E}" srcOrd="0" destOrd="0" parTransId="{D08637F6-939C-476A-ABC5-98DB827A65CF}" sibTransId="{AF8C07D7-C787-441D-93B1-9B370AB1E20D}"/>
    <dgm:cxn modelId="{B6ACB1D5-B05C-4CFD-BCC2-3B334DB11212}" srcId="{4F55F94B-2DC3-4A66-A916-CEBABD4D5427}" destId="{CAA03274-3459-4F64-AA12-61604D9AB3BE}" srcOrd="1" destOrd="0" parTransId="{A1CFA05C-0CC9-42D6-BBD3-82D664AAC166}" sibTransId="{69DA0B42-1B3E-40AA-91EE-AAB6E5155224}"/>
    <dgm:cxn modelId="{3128F367-2FFB-450D-B6BD-F370B50E84A2}" srcId="{4F55F94B-2DC3-4A66-A916-CEBABD4D5427}" destId="{448AAD28-5C17-4F01-826F-EED162747E95}" srcOrd="2" destOrd="0" parTransId="{B62AB05A-9858-419E-A644-51BCB6603C26}" sibTransId="{F6D14578-1DD8-4930-AA95-9131861BF100}"/>
    <dgm:cxn modelId="{92E137F7-1B8C-4BE6-995D-D4242FF59B17}" type="presOf" srcId="{CAA03274-3459-4F64-AA12-61604D9AB3BE}" destId="{183A8E18-0A6C-4770-9EFA-D42556D7251F}" srcOrd="0" destOrd="0" presId="urn:microsoft.com/office/officeart/2005/8/layout/venn1"/>
    <dgm:cxn modelId="{DE3E2AE6-362C-446A-AEC1-0B430D5457C3}" type="presOf" srcId="{1751B633-9CB9-41AD-A063-448116EE1F8E}" destId="{95B16AFB-69C9-4D0D-9776-085F2178851E}" srcOrd="1" destOrd="0" presId="urn:microsoft.com/office/officeart/2005/8/layout/venn1"/>
    <dgm:cxn modelId="{06B2719F-C2C7-44A5-9EF1-8E3EDB3606A8}" type="presOf" srcId="{1751B633-9CB9-41AD-A063-448116EE1F8E}" destId="{B5E4587F-1546-47AA-B487-EDDF774DB744}" srcOrd="0" destOrd="0" presId="urn:microsoft.com/office/officeart/2005/8/layout/venn1"/>
    <dgm:cxn modelId="{CCE4D5CF-D9CB-4805-9F69-6C12BD544679}" type="presOf" srcId="{CAA03274-3459-4F64-AA12-61604D9AB3BE}" destId="{5930CC89-667A-4188-98A2-EE24B97EEA93}" srcOrd="1" destOrd="0" presId="urn:microsoft.com/office/officeart/2005/8/layout/venn1"/>
    <dgm:cxn modelId="{14C1A45F-6349-4DF2-BC0A-07CD3168318A}" type="presOf" srcId="{448AAD28-5C17-4F01-826F-EED162747E95}" destId="{870F78BB-2FCB-4868-8615-FC63DC116F79}" srcOrd="1" destOrd="0" presId="urn:microsoft.com/office/officeart/2005/8/layout/venn1"/>
    <dgm:cxn modelId="{5A962934-4368-4247-AF16-80D738A148F1}" type="presOf" srcId="{448AAD28-5C17-4F01-826F-EED162747E95}" destId="{68B53590-0E97-48B4-9A88-92A40F8CB1C0}" srcOrd="0" destOrd="0" presId="urn:microsoft.com/office/officeart/2005/8/layout/venn1"/>
    <dgm:cxn modelId="{BCD14A23-E7F6-48CE-8C43-9D3348ECC335}" type="presParOf" srcId="{CD40E267-0F5F-4FB7-9D83-F1E1067E98BF}" destId="{B5E4587F-1546-47AA-B487-EDDF774DB744}" srcOrd="0" destOrd="0" presId="urn:microsoft.com/office/officeart/2005/8/layout/venn1"/>
    <dgm:cxn modelId="{EACF7666-E5BD-432B-B7D2-CB0E7B222EA3}" type="presParOf" srcId="{CD40E267-0F5F-4FB7-9D83-F1E1067E98BF}" destId="{95B16AFB-69C9-4D0D-9776-085F2178851E}" srcOrd="1" destOrd="0" presId="urn:microsoft.com/office/officeart/2005/8/layout/venn1"/>
    <dgm:cxn modelId="{9F2B7F4F-9953-43E5-81FA-6271C97E1F9C}" type="presParOf" srcId="{CD40E267-0F5F-4FB7-9D83-F1E1067E98BF}" destId="{183A8E18-0A6C-4770-9EFA-D42556D7251F}" srcOrd="2" destOrd="0" presId="urn:microsoft.com/office/officeart/2005/8/layout/venn1"/>
    <dgm:cxn modelId="{D52C583B-AE7F-4657-8E1A-ECEFC2CDD3CD}" type="presParOf" srcId="{CD40E267-0F5F-4FB7-9D83-F1E1067E98BF}" destId="{5930CC89-667A-4188-98A2-EE24B97EEA93}" srcOrd="3" destOrd="0" presId="urn:microsoft.com/office/officeart/2005/8/layout/venn1"/>
    <dgm:cxn modelId="{CB906010-5C9A-4BC7-9F89-27513A98EAE0}" type="presParOf" srcId="{CD40E267-0F5F-4FB7-9D83-F1E1067E98BF}" destId="{68B53590-0E97-48B4-9A88-92A40F8CB1C0}" srcOrd="4" destOrd="0" presId="urn:microsoft.com/office/officeart/2005/8/layout/venn1"/>
    <dgm:cxn modelId="{D5BFBA7E-7198-44B4-ADC8-4FE814F8E2A5}" type="presParOf" srcId="{CD40E267-0F5F-4FB7-9D83-F1E1067E98BF}" destId="{870F78BB-2FCB-4868-8615-FC63DC116F7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4C858-D9B4-4013-8CA7-AD4A0B6530BA}" type="datetimeFigureOut">
              <a:rPr lang="en-US" smtClean="0"/>
              <a:pPr/>
              <a:t>10/30/2012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980BA-A436-49E9-B392-0A87C50F19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Orem Labeled her self-care</a:t>
            </a:r>
            <a:r>
              <a:rPr lang="en-US" baseline="0" dirty="0" smtClean="0"/>
              <a:t> deficit nursing theory as a general theory composed of the following three theories:</a:t>
            </a:r>
          </a:p>
          <a:p>
            <a:r>
              <a:rPr lang="en-US" baseline="0" dirty="0" smtClean="0"/>
              <a:t>1.)Theory of self-care</a:t>
            </a:r>
          </a:p>
          <a:p>
            <a:r>
              <a:rPr lang="en-US" baseline="0" dirty="0" smtClean="0"/>
              <a:t>2.) Theory of self-care deficit</a:t>
            </a:r>
          </a:p>
          <a:p>
            <a:r>
              <a:rPr lang="en-US" baseline="0" dirty="0" smtClean="0"/>
              <a:t>3.) Theory of nursing systems</a:t>
            </a:r>
          </a:p>
          <a:p>
            <a:endParaRPr lang="en-US" baseline="0" dirty="0" smtClean="0"/>
          </a:p>
          <a:p>
            <a:r>
              <a:rPr lang="en-US" baseline="0" dirty="0" smtClean="0"/>
              <a:t>(Alligood, 2010, p. 269)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980BA-A436-49E9-B392-0A87C50F198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Basic Conditioning Factors: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 State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Developmental State (Erikson’s developmental stages, examples: integrity vs. despair, generativity vs. stagnation)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Sociocultural orientation (race, ethnicity, level of education)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 care system (hospital, long term care facility, home care)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Family System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Patterns of Living (does the pt live alone or with family)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 (housing, rural or city, do they have to climb stairs)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 (who can be support, such as a spouse, parent, sibling)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980BA-A436-49E9-B392-0A87C50F1988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79D15BB-1360-420F-BFFB-555CB504D1B8}" type="datetimeFigureOut">
              <a:rPr lang="en-US" smtClean="0"/>
              <a:pPr/>
              <a:t>10/30/2012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A7C7679-E083-428D-926B-C4EE479EA4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15BB-1360-420F-BFFB-555CB504D1B8}" type="datetimeFigureOut">
              <a:rPr lang="en-US" smtClean="0"/>
              <a:pPr/>
              <a:t>10/30/2012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7679-E083-428D-926B-C4EE479EA4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15BB-1360-420F-BFFB-555CB504D1B8}" type="datetimeFigureOut">
              <a:rPr lang="en-US" smtClean="0"/>
              <a:pPr/>
              <a:t>10/30/2012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7679-E083-428D-926B-C4EE479EA4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79D15BB-1360-420F-BFFB-555CB504D1B8}" type="datetimeFigureOut">
              <a:rPr lang="en-US" smtClean="0"/>
              <a:pPr/>
              <a:t>10/30/2012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7C7679-E083-428D-926B-C4EE479EA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79D15BB-1360-420F-BFFB-555CB504D1B8}" type="datetimeFigureOut">
              <a:rPr lang="en-US" smtClean="0"/>
              <a:pPr/>
              <a:t>10/30/2012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A7C7679-E083-428D-926B-C4EE479EA4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15BB-1360-420F-BFFB-555CB504D1B8}" type="datetimeFigureOut">
              <a:rPr lang="en-US" smtClean="0"/>
              <a:pPr/>
              <a:t>10/30/2012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7679-E083-428D-926B-C4EE479EA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15BB-1360-420F-BFFB-555CB504D1B8}" type="datetimeFigureOut">
              <a:rPr lang="en-US" smtClean="0"/>
              <a:pPr/>
              <a:t>10/30/2012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7679-E083-428D-926B-C4EE479EA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79D15BB-1360-420F-BFFB-555CB504D1B8}" type="datetimeFigureOut">
              <a:rPr lang="en-US" smtClean="0"/>
              <a:pPr/>
              <a:t>10/30/2012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7C7679-E083-428D-926B-C4EE479EA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15BB-1360-420F-BFFB-555CB504D1B8}" type="datetimeFigureOut">
              <a:rPr lang="en-US" smtClean="0"/>
              <a:pPr/>
              <a:t>10/30/2012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7679-E083-428D-926B-C4EE479EA4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79D15BB-1360-420F-BFFB-555CB504D1B8}" type="datetimeFigureOut">
              <a:rPr lang="en-US" smtClean="0"/>
              <a:pPr/>
              <a:t>10/30/2012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7C7679-E083-428D-926B-C4EE479EA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79D15BB-1360-420F-BFFB-555CB504D1B8}" type="datetimeFigureOut">
              <a:rPr lang="en-US" smtClean="0"/>
              <a:pPr/>
              <a:t>10/30/2012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7C7679-E083-428D-926B-C4EE479EA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79D15BB-1360-420F-BFFB-555CB504D1B8}" type="datetimeFigureOut">
              <a:rPr lang="en-US" smtClean="0"/>
              <a:pPr/>
              <a:t>10/30/2012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A7C7679-E083-428D-926B-C4EE479EA4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4.wav"/><Relationship Id="rId1" Type="http://schemas.openxmlformats.org/officeDocument/2006/relationships/audio" Target="../media/audio13.wav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6.wav"/><Relationship Id="rId1" Type="http://schemas.openxmlformats.org/officeDocument/2006/relationships/audio" Target="../media/audio15.wav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4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wav"/><Relationship Id="rId1" Type="http://schemas.openxmlformats.org/officeDocument/2006/relationships/audio" Target="../media/audio7.wav"/><Relationship Id="rId6" Type="http://schemas.openxmlformats.org/officeDocument/2006/relationships/image" Target="../media/image9.wmf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Dorothea Orem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Jen Skripka</a:t>
            </a:r>
          </a:p>
          <a:p>
            <a:pPr algn="ctr"/>
            <a:r>
              <a:rPr lang="en-US" dirty="0" smtClean="0"/>
              <a:t>Rene Ames</a:t>
            </a:r>
          </a:p>
          <a:p>
            <a:pPr algn="ctr"/>
            <a:r>
              <a:rPr lang="en-US" dirty="0" smtClean="0"/>
              <a:t>Kelly Geraghty</a:t>
            </a:r>
          </a:p>
          <a:p>
            <a:pPr algn="ctr"/>
            <a:r>
              <a:rPr lang="en-US" dirty="0" smtClean="0"/>
              <a:t>Susan Devereaux</a:t>
            </a:r>
          </a:p>
          <a:p>
            <a:pPr algn="r">
              <a:buNone/>
            </a:pPr>
            <a:endParaRPr lang="en-US" dirty="0"/>
          </a:p>
        </p:txBody>
      </p:sp>
      <p:pic>
        <p:nvPicPr>
          <p:cNvPr id="4" name="Picture 3" descr="doroth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1752600"/>
            <a:ext cx="3228975" cy="2432495"/>
          </a:xfrm>
          <a:prstGeom prst="rect">
            <a:avLst/>
          </a:prstGeom>
        </p:spPr>
      </p:pic>
      <p:pic>
        <p:nvPicPr>
          <p:cNvPr id="7" name="~PP600.WAV">
            <a:hlinkClick r:id="" action="ppaction://media"/>
          </p:cNvPr>
          <p:cNvPicPr>
            <a:picLocks noRot="1" noChangeAspect="1"/>
          </p:cNvPicPr>
          <p:nvPr>
            <a:wavAudioFile r:embed="rId1" name="~PP600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22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Theory of Self-Care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“Self-care is behavior directed by individuals to themselves or their environments to regulate factors that affect their own development and functioning in the interests of life, health, or well-being (Kearney, 2008, p. 59).</a:t>
            </a:r>
            <a:endParaRPr lang="en-US" dirty="0"/>
          </a:p>
        </p:txBody>
      </p:sp>
      <p:pic>
        <p:nvPicPr>
          <p:cNvPr id="4" name="Picture 3" descr="self-ca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4343400"/>
            <a:ext cx="2105025" cy="1846210"/>
          </a:xfrm>
          <a:prstGeom prst="rect">
            <a:avLst/>
          </a:prstGeom>
        </p:spPr>
      </p:pic>
      <p:pic>
        <p:nvPicPr>
          <p:cNvPr id="6" name="~PP3259.WAV">
            <a:hlinkClick r:id="" action="ppaction://media"/>
          </p:cNvPr>
          <p:cNvPicPr>
            <a:picLocks noRot="1" noChangeAspect="1"/>
          </p:cNvPicPr>
          <p:nvPr>
            <a:wavAudioFile r:embed="rId1" name="~PP3259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421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Self-Care Deficit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“The relationship of inadequacy between self-care agency and the therapeutic self-care demand (Kearney, 2008, p. 60).</a:t>
            </a:r>
          </a:p>
          <a:p>
            <a:pPr lvl="1"/>
            <a:r>
              <a:rPr lang="en-US" dirty="0" smtClean="0"/>
              <a:t>Self-care agency is the capability of an individual to determine the characteristics of necessities for regulating their own functioning and development, making judgments, and performing self-care measures (Kearney, p. 59).</a:t>
            </a:r>
            <a:endParaRPr lang="en-US" dirty="0"/>
          </a:p>
        </p:txBody>
      </p:sp>
      <p:pic>
        <p:nvPicPr>
          <p:cNvPr id="5" name="~PP944.WAV">
            <a:hlinkClick r:id="" action="ppaction://media"/>
          </p:cNvPr>
          <p:cNvPicPr>
            <a:picLocks noRot="1" noChangeAspect="1"/>
          </p:cNvPicPr>
          <p:nvPr>
            <a:wavAudioFile r:embed="rId1" name="~PP944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181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Theory of Nursing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Nursing systems is a series of actions preformed by the nurse at the same time of the patient to help meet the patients self-care demands and encourage development of the patients’ self-care agency (Alligood, 2010, p. 271).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4114800" y="5334000"/>
            <a:ext cx="304800" cy="304800"/>
          </a:xfrm>
          <a:prstGeom prst="rect">
            <a:avLst/>
          </a:prstGeom>
        </p:spPr>
      </p:pic>
      <p:pic>
        <p:nvPicPr>
          <p:cNvPr id="5" name="~PP3795.WAV">
            <a:hlinkClick r:id="" action="ppaction://media"/>
          </p:cNvPr>
          <p:cNvPicPr>
            <a:picLocks noRot="1" noChangeAspect="1"/>
          </p:cNvPicPr>
          <p:nvPr>
            <a:wavAudioFile r:embed="rId2" name="~PP3795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  <p:pic>
        <p:nvPicPr>
          <p:cNvPr id="6" name="Picture 5" descr="j0426551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24200" y="3886200"/>
            <a:ext cx="2563999" cy="2560320"/>
          </a:xfrm>
          <a:prstGeom prst="rect">
            <a:avLst/>
          </a:prstGeom>
        </p:spPr>
      </p:pic>
    </p:spTree>
  </p:cSld>
  <p:clrMapOvr>
    <a:masterClrMapping/>
  </p:clrMapOvr>
  <p:transition advTm="19151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3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Self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Orem’s theory of self care she identified three categories of self-care requisites (Current Nursing, 2010)</a:t>
            </a:r>
          </a:p>
          <a:p>
            <a:pPr lvl="1"/>
            <a:r>
              <a:rPr lang="en-US" dirty="0" smtClean="0"/>
              <a:t>Universal</a:t>
            </a:r>
          </a:p>
          <a:p>
            <a:pPr lvl="1"/>
            <a:r>
              <a:rPr lang="en-US" dirty="0" smtClean="0"/>
              <a:t>Developmental</a:t>
            </a:r>
          </a:p>
          <a:p>
            <a:pPr lvl="1"/>
            <a:r>
              <a:rPr lang="en-US" dirty="0" smtClean="0"/>
              <a:t>Health Deviation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~PP3573.WAV">
            <a:hlinkClick r:id="" action="ppaction://media"/>
          </p:cNvPr>
          <p:cNvPicPr>
            <a:picLocks noRot="1" noChangeAspect="1"/>
          </p:cNvPicPr>
          <p:nvPr>
            <a:wavAudioFile r:embed="rId2" name="~PP3573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  <p:pic>
        <p:nvPicPr>
          <p:cNvPr id="7" name="ipf6_-d3nQIwY3CpM:" descr="caring_hand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2590800"/>
            <a:ext cx="21161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08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Universal Self-Care Requisites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Universal self-care requisites are needs that are common to all human beings throughout all stages of the life cycle, and can be adjusted for age and environment. (Hartweg, 1991, p. 21).</a:t>
            </a:r>
          </a:p>
          <a:p>
            <a:pPr lvl="1"/>
            <a:r>
              <a:rPr lang="en-US" dirty="0" smtClean="0"/>
              <a:t>Air</a:t>
            </a:r>
          </a:p>
          <a:p>
            <a:pPr lvl="1"/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Food</a:t>
            </a:r>
          </a:p>
          <a:p>
            <a:pPr lvl="1"/>
            <a:r>
              <a:rPr lang="en-US" dirty="0" smtClean="0"/>
              <a:t>Elimination</a:t>
            </a:r>
          </a:p>
          <a:p>
            <a:pPr lvl="1"/>
            <a:r>
              <a:rPr lang="en-US" dirty="0" smtClean="0"/>
              <a:t>Activity/Rest</a:t>
            </a:r>
          </a:p>
          <a:p>
            <a:pPr lvl="1"/>
            <a:r>
              <a:rPr lang="en-US" dirty="0" smtClean="0"/>
              <a:t>Social Interaction</a:t>
            </a:r>
          </a:p>
          <a:p>
            <a:pPr lvl="1"/>
            <a:r>
              <a:rPr lang="en-US" dirty="0" smtClean="0"/>
              <a:t>Prevention of Hazards</a:t>
            </a:r>
          </a:p>
          <a:p>
            <a:pPr lvl="1"/>
            <a:r>
              <a:rPr lang="en-US" dirty="0" smtClean="0"/>
              <a:t>Promotion of Normalcy</a:t>
            </a:r>
          </a:p>
          <a:p>
            <a:endParaRPr lang="en-US" dirty="0"/>
          </a:p>
        </p:txBody>
      </p:sp>
      <p:pic>
        <p:nvPicPr>
          <p:cNvPr id="5" name="~PP2232.WAV">
            <a:hlinkClick r:id="" action="ppaction://media"/>
          </p:cNvPr>
          <p:cNvPicPr>
            <a:picLocks noRot="1" noChangeAspect="1"/>
          </p:cNvPicPr>
          <p:nvPr>
            <a:wavAudioFile r:embed="rId1" name="~PP2232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  <p:pic>
        <p:nvPicPr>
          <p:cNvPr id="6" name="Picture 5" descr="ai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9999" y="3276600"/>
            <a:ext cx="1828801" cy="1676400"/>
          </a:xfrm>
          <a:prstGeom prst="rect">
            <a:avLst/>
          </a:prstGeom>
        </p:spPr>
      </p:pic>
      <p:pic>
        <p:nvPicPr>
          <p:cNvPr id="7" name="Picture 6" descr="wa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4953000"/>
            <a:ext cx="2057400" cy="1495044"/>
          </a:xfrm>
          <a:prstGeom prst="rect">
            <a:avLst/>
          </a:prstGeom>
        </p:spPr>
      </p:pic>
      <p:pic>
        <p:nvPicPr>
          <p:cNvPr id="8" name="Picture 7" descr="foo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7000" y="3276600"/>
            <a:ext cx="1824000" cy="1676400"/>
          </a:xfrm>
          <a:prstGeom prst="rect">
            <a:avLst/>
          </a:prstGeom>
        </p:spPr>
      </p:pic>
    </p:spTree>
  </p:cSld>
  <p:clrMapOvr>
    <a:masterClrMapping/>
  </p:clrMapOvr>
  <p:transition advTm="2853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Developmental Self-Care Requisites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Separated into two types:</a:t>
            </a:r>
          </a:p>
          <a:p>
            <a:pPr lvl="1"/>
            <a:r>
              <a:rPr lang="en-US" dirty="0" smtClean="0"/>
              <a:t>Maturational (related to the universal requisites).</a:t>
            </a:r>
          </a:p>
          <a:p>
            <a:pPr lvl="2"/>
            <a:r>
              <a:rPr lang="en-US" dirty="0" smtClean="0"/>
              <a:t>These can be adjusted for age or development because everyone has different needs or requirements. (Hartweg, 1991, p. 21).</a:t>
            </a:r>
          </a:p>
          <a:p>
            <a:pPr lvl="1"/>
            <a:r>
              <a:rPr lang="en-US" dirty="0" smtClean="0"/>
              <a:t>Situational</a:t>
            </a:r>
          </a:p>
          <a:p>
            <a:pPr lvl="2"/>
            <a:r>
              <a:rPr lang="en-US" dirty="0" smtClean="0"/>
              <a:t>These are life experiences that can impact human development.  </a:t>
            </a:r>
          </a:p>
          <a:p>
            <a:pPr lvl="3"/>
            <a:r>
              <a:rPr lang="en-US" dirty="0" smtClean="0"/>
              <a:t>Examples of these would be a death in the family or moving. (Hartweg, p. 21).</a:t>
            </a:r>
          </a:p>
          <a:p>
            <a:endParaRPr lang="en-US" dirty="0"/>
          </a:p>
        </p:txBody>
      </p:sp>
      <p:pic>
        <p:nvPicPr>
          <p:cNvPr id="5" name="~PP1609.WAV">
            <a:hlinkClick r:id="" action="ppaction://media"/>
          </p:cNvPr>
          <p:cNvPicPr>
            <a:picLocks noRot="1" noChangeAspect="1"/>
          </p:cNvPicPr>
          <p:nvPr>
            <a:wavAudioFile r:embed="rId1" name="~PP1609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98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Health Deviation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deficits come from the needs produced by the illness (DeLane, Ladner, 2002, p. 34).</a:t>
            </a:r>
          </a:p>
          <a:p>
            <a:pPr lvl="1"/>
            <a:r>
              <a:rPr lang="en-US" dirty="0" smtClean="0"/>
              <a:t>Seeking and securing appropriate medical assistance</a:t>
            </a:r>
          </a:p>
          <a:p>
            <a:pPr lvl="1"/>
            <a:r>
              <a:rPr lang="en-US" dirty="0" smtClean="0"/>
              <a:t>Being aware of and attending to effects of pathological conditions</a:t>
            </a:r>
          </a:p>
          <a:p>
            <a:pPr lvl="1"/>
            <a:r>
              <a:rPr lang="en-US" dirty="0" smtClean="0"/>
              <a:t>Carrying out medically prescribed measure</a:t>
            </a:r>
          </a:p>
          <a:p>
            <a:pPr lvl="1"/>
            <a:r>
              <a:rPr lang="en-US" dirty="0" smtClean="0"/>
              <a:t>Modifying ones self-concept as being in a particular state of health</a:t>
            </a:r>
          </a:p>
          <a:p>
            <a:pPr lvl="1"/>
            <a:r>
              <a:rPr lang="en-US" dirty="0" smtClean="0"/>
              <a:t>Learning to live with medical condition </a:t>
            </a:r>
            <a:endParaRPr lang="en-US" dirty="0"/>
          </a:p>
        </p:txBody>
      </p:sp>
      <p:pic>
        <p:nvPicPr>
          <p:cNvPr id="4" name="~PP3989.WAV">
            <a:hlinkClick r:id="" action="ppaction://media"/>
          </p:cNvPr>
          <p:cNvPicPr>
            <a:picLocks noRot="1" noChangeAspect="1"/>
          </p:cNvPicPr>
          <p:nvPr>
            <a:wavAudioFile r:embed="rId1" name="~PP3989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89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Metaparadigms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Person:  an individual with physical and emotional requirements for development of self and maintenance of their well being.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Environment:  Individuals surroundings which may affect their ability to perform their self care activities (George, 1995, p. 106-108).</a:t>
            </a:r>
          </a:p>
          <a:p>
            <a:endParaRPr lang="en-US" dirty="0"/>
          </a:p>
        </p:txBody>
      </p:sp>
      <p:pic>
        <p:nvPicPr>
          <p:cNvPr id="5" name="Picture 4" descr="C:\Users\Susan Devereaux\Pictures\Microsoft Clip Organizer\j0441878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44440"/>
            <a:ext cx="1600200" cy="181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1763.WAV">
            <a:hlinkClick r:id="" action="ppaction://media"/>
          </p:cNvPr>
          <p:cNvPicPr>
            <a:picLocks noRot="1" noChangeAspect="1"/>
          </p:cNvPicPr>
          <p:nvPr>
            <a:wavAudioFile r:embed="rId1" name="~PP1763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1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Metaparadigms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Health:  structural and functional soundness and wholeness of the individual.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Nursing:  Acts as a specially trained and able individual to help a person or multiple people deal with their actual or potential self care deficits (George, 1995, p. 106-108).</a:t>
            </a:r>
          </a:p>
          <a:p>
            <a:endParaRPr lang="en-US" dirty="0"/>
          </a:p>
        </p:txBody>
      </p:sp>
      <p:pic>
        <p:nvPicPr>
          <p:cNvPr id="4" name="Picture 3" descr="C:\Users\Susan Devereaux\Pictures\Microsoft Clip Organizer\j04421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724400"/>
            <a:ext cx="2899410" cy="193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3322.WAV">
            <a:hlinkClick r:id="" action="ppaction://media"/>
          </p:cNvPr>
          <p:cNvPicPr>
            <a:picLocks noRot="1" noChangeAspect="1"/>
          </p:cNvPicPr>
          <p:nvPr>
            <a:wavAudioFile r:embed="rId1" name="~PP3322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7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Framework for Patient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Orem’s model is ideal to use as a framework for patient assessment because it can be applied to any situation and addresses all areas of a patient’s well being.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nurse must also collect data known as Basic Conditioning Factors.</a:t>
            </a:r>
          </a:p>
          <a:p>
            <a:pPr lvl="1"/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Gender</a:t>
            </a:r>
          </a:p>
          <a:p>
            <a:pPr lvl="1"/>
            <a:r>
              <a:rPr lang="en-US" dirty="0" smtClean="0"/>
              <a:t>Health State</a:t>
            </a:r>
          </a:p>
          <a:p>
            <a:pPr lvl="1"/>
            <a:r>
              <a:rPr lang="en-US" dirty="0" smtClean="0"/>
              <a:t>Developmental State</a:t>
            </a:r>
          </a:p>
          <a:p>
            <a:pPr lvl="1"/>
            <a:r>
              <a:rPr lang="en-US" dirty="0" smtClean="0"/>
              <a:t>Sociocultural orientation</a:t>
            </a:r>
          </a:p>
          <a:p>
            <a:pPr lvl="1"/>
            <a:r>
              <a:rPr lang="en-US" dirty="0" smtClean="0"/>
              <a:t>Health care system</a:t>
            </a:r>
          </a:p>
          <a:p>
            <a:pPr lvl="1"/>
            <a:r>
              <a:rPr lang="en-US" dirty="0" smtClean="0"/>
              <a:t>Family System</a:t>
            </a:r>
          </a:p>
          <a:p>
            <a:pPr lvl="1"/>
            <a:r>
              <a:rPr lang="en-US" dirty="0" smtClean="0"/>
              <a:t>Patterns of Living</a:t>
            </a:r>
          </a:p>
          <a:p>
            <a:pPr lvl="1"/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Resources</a:t>
            </a:r>
          </a:p>
          <a:p>
            <a:r>
              <a:rPr lang="en-US" dirty="0" smtClean="0"/>
              <a:t>These Factors influence the patients ability to perform self-care(Current Nursing, 2010) (Santrock, 2009, p. 22).</a:t>
            </a:r>
            <a:r>
              <a:rPr lang="en-US" i="1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" name="~PP3408.WAV">
            <a:hlinkClick r:id="" action="ppaction://media"/>
          </p:cNvPr>
          <p:cNvPicPr>
            <a:picLocks noRot="1" noChangeAspect="1"/>
          </p:cNvPicPr>
          <p:nvPr>
            <a:wavAudioFile r:embed="rId1" name="~PP3408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  <p:pic>
        <p:nvPicPr>
          <p:cNvPr id="5" name="Picture 4" descr="assessme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200400"/>
            <a:ext cx="2351768" cy="2024063"/>
          </a:xfrm>
          <a:prstGeom prst="rect">
            <a:avLst/>
          </a:prstGeom>
        </p:spPr>
      </p:pic>
    </p:spTree>
  </p:cSld>
  <p:clrMapOvr>
    <a:masterClrMapping/>
  </p:clrMapOvr>
  <p:transition advTm="5943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Historical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Honorary Doctorates received:</a:t>
            </a:r>
          </a:p>
          <a:p>
            <a:pPr lvl="1"/>
            <a:r>
              <a:rPr lang="en-US" dirty="0" smtClean="0"/>
              <a:t>1976-Doctor of Science from Georgetown University</a:t>
            </a:r>
          </a:p>
          <a:p>
            <a:pPr lvl="1"/>
            <a:r>
              <a:rPr lang="en-US" dirty="0" smtClean="0"/>
              <a:t>1980-Doctor of Science from Incarnate Word College, San Antonio, Texas</a:t>
            </a:r>
          </a:p>
          <a:p>
            <a:pPr lvl="1"/>
            <a:r>
              <a:rPr lang="en-US" dirty="0" smtClean="0"/>
              <a:t>1988-Doctor of Humane Letters from Illinois Wesleyan University, Bloomington, Illinois</a:t>
            </a:r>
          </a:p>
          <a:p>
            <a:r>
              <a:rPr lang="en-US" dirty="0" smtClean="0"/>
              <a:t>Awards:</a:t>
            </a:r>
            <a:endParaRPr lang="en-US" sz="2000" dirty="0" smtClean="0"/>
          </a:p>
          <a:p>
            <a:pPr lvl="1"/>
            <a:r>
              <a:rPr lang="en-US" dirty="0" smtClean="0"/>
              <a:t>1980-Catholic University of America Alumni Achievement Award for Nursing Theory (Hartweg, 1991, p.1)</a:t>
            </a:r>
            <a:endParaRPr lang="en-US" sz="1700" dirty="0" smtClean="0"/>
          </a:p>
          <a:p>
            <a:pPr lvl="1"/>
            <a:endParaRPr lang="en-US" dirty="0"/>
          </a:p>
        </p:txBody>
      </p:sp>
      <p:pic>
        <p:nvPicPr>
          <p:cNvPr id="4" name="Picture 3" descr="st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3124200"/>
            <a:ext cx="1524000" cy="1524000"/>
          </a:xfrm>
          <a:prstGeom prst="rect">
            <a:avLst/>
          </a:prstGeom>
        </p:spPr>
      </p:pic>
      <p:pic>
        <p:nvPicPr>
          <p:cNvPr id="8" name="~PP1951.WAV">
            <a:hlinkClick r:id="" action="ppaction://media"/>
          </p:cNvPr>
          <p:cNvPicPr>
            <a:picLocks noRot="1" noChangeAspect="1"/>
          </p:cNvPicPr>
          <p:nvPr>
            <a:wavAudioFile r:embed="rId1" name="~PP1951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29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Methods of Helping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 Using the self-care requisities the nurse identifies where the patient has a deficit and needs assistance.</a:t>
            </a:r>
          </a:p>
          <a:p>
            <a:r>
              <a:rPr lang="en-US" dirty="0" smtClean="0"/>
              <a:t>According to Orem there are three different methods of helping.</a:t>
            </a:r>
          </a:p>
          <a:p>
            <a:pPr lvl="1"/>
            <a:r>
              <a:rPr lang="en-US" dirty="0" smtClean="0"/>
              <a:t>Wholly compensatory nursing system – The patient is unable to perform any self-care actions and the nurse must perform all of them.</a:t>
            </a:r>
          </a:p>
          <a:p>
            <a:pPr lvl="1"/>
            <a:r>
              <a:rPr lang="en-US" dirty="0" smtClean="0"/>
              <a:t>Partly compensatory nursing system – The patient can perform some, but not all, of their self-care actions.</a:t>
            </a:r>
          </a:p>
          <a:p>
            <a:pPr lvl="1"/>
            <a:r>
              <a:rPr lang="en-US" dirty="0" smtClean="0"/>
              <a:t>Supportive-educative nursing system – The patient can perform all self-care actions but needs education. (Hartweg, 1991, p. 27-29).</a:t>
            </a:r>
          </a:p>
          <a:p>
            <a:endParaRPr lang="en-US" dirty="0"/>
          </a:p>
        </p:txBody>
      </p:sp>
      <p:pic>
        <p:nvPicPr>
          <p:cNvPr id="6" name="~PP3429.WAV">
            <a:hlinkClick r:id="" action="ppaction://media"/>
          </p:cNvPr>
          <p:cNvPicPr>
            <a:picLocks noRot="1" noChangeAspect="1"/>
          </p:cNvPicPr>
          <p:nvPr>
            <a:wavAudioFile r:embed="rId1" name="~PP3429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90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Case Study in a Clinical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“The nurse’s role is to assist the client/patient with self-care practices and to maximize self-care abilities.  Nursing is needed when the client/patient cannot continuously maintain the amount and quality of self-care” (Weir 1993)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Mr. James Smith came to the med surge unit from the emergency department.  He was involved in a motor vehicle accident and has a broken humerus, 2 broken ribs and a punctured lung. </a:t>
            </a:r>
          </a:p>
          <a:p>
            <a:endParaRPr lang="en-US" dirty="0"/>
          </a:p>
        </p:txBody>
      </p:sp>
      <p:pic>
        <p:nvPicPr>
          <p:cNvPr id="4" name="~PP3811.WAV">
            <a:hlinkClick r:id="" action="ppaction://media"/>
          </p:cNvPr>
          <p:cNvPicPr>
            <a:picLocks noRot="1" noChangeAspect="1"/>
          </p:cNvPicPr>
          <p:nvPr>
            <a:wavAudioFile r:embed="rId1" name="~PP3811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12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Historical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Early experiences include:</a:t>
            </a:r>
          </a:p>
          <a:p>
            <a:pPr lvl="1"/>
            <a:r>
              <a:rPr lang="en-US" dirty="0" smtClean="0"/>
              <a:t>Operating room nursing</a:t>
            </a:r>
          </a:p>
          <a:p>
            <a:pPr lvl="1"/>
            <a:r>
              <a:rPr lang="en-US" dirty="0" smtClean="0"/>
              <a:t>Private duty nursing in the home and the hospital</a:t>
            </a:r>
          </a:p>
          <a:p>
            <a:pPr lvl="1"/>
            <a:r>
              <a:rPr lang="en-US" dirty="0" smtClean="0"/>
              <a:t>Staff nursing on medical-surgical units, pediatric and adult</a:t>
            </a:r>
          </a:p>
          <a:p>
            <a:pPr lvl="1"/>
            <a:r>
              <a:rPr lang="en-US" dirty="0" smtClean="0"/>
              <a:t>Emergency room evening supervisor</a:t>
            </a:r>
          </a:p>
          <a:p>
            <a:pPr lvl="1"/>
            <a:r>
              <a:rPr lang="en-US" dirty="0" smtClean="0"/>
              <a:t>Biological science teacher (Alligood, 2010, p. 264)</a:t>
            </a:r>
          </a:p>
          <a:p>
            <a:endParaRPr lang="en-US" dirty="0"/>
          </a:p>
        </p:txBody>
      </p:sp>
      <p:pic>
        <p:nvPicPr>
          <p:cNvPr id="4" name="Picture 3" descr="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4732608"/>
            <a:ext cx="1651131" cy="2125392"/>
          </a:xfrm>
          <a:prstGeom prst="rect">
            <a:avLst/>
          </a:prstGeom>
        </p:spPr>
      </p:pic>
      <p:pic>
        <p:nvPicPr>
          <p:cNvPr id="7" name="~PP272.WAV">
            <a:hlinkClick r:id="" action="ppaction://media"/>
          </p:cNvPr>
          <p:cNvPicPr>
            <a:picLocks noRot="1" noChangeAspect="1"/>
          </p:cNvPicPr>
          <p:nvPr>
            <a:wavAudioFile r:embed="rId1" name="~PP272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05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Historical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1940 to 1949- Held the directorship of the nursing school and the Department of Nursing at Providence Hospital in Detroit</a:t>
            </a:r>
          </a:p>
          <a:p>
            <a:r>
              <a:rPr lang="en-US" dirty="0" smtClean="0"/>
              <a:t>1949 to 1957- Developed the definition of nursing practice while she worked at the Division of Hospital and Institutional Services of the Indiana State Board of Health (Alligood, 2010, p. 265).  </a:t>
            </a:r>
          </a:p>
          <a:p>
            <a:pPr lvl="1"/>
            <a:r>
              <a:rPr lang="en-US" dirty="0" smtClean="0"/>
              <a:t>“Her goal while she was there was to upgrade the quality of nursing in general hospitals throughout the state” (Alligood, p. 265).</a:t>
            </a:r>
          </a:p>
        </p:txBody>
      </p:sp>
      <p:pic>
        <p:nvPicPr>
          <p:cNvPr id="7" name="~PP3222.WAV">
            <a:hlinkClick r:id="" action="ppaction://media"/>
          </p:cNvPr>
          <p:cNvPicPr>
            <a:picLocks noRot="1" noChangeAspect="1"/>
          </p:cNvPicPr>
          <p:nvPr>
            <a:wavAudioFile r:embed="rId1" name="~PP3222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541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Historical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1957-Worked in the Office of Education at the U.S. Department of Health, Education, and Welfare, as a curriculum consultant in Washington DC</a:t>
            </a:r>
          </a:p>
          <a:p>
            <a:r>
              <a:rPr lang="en-US" dirty="0" smtClean="0"/>
              <a:t>1958 to 1960-Worked on a project to upgrade practical nurse training.  </a:t>
            </a:r>
          </a:p>
          <a:p>
            <a:pPr lvl="1"/>
            <a:r>
              <a:rPr lang="en-US" dirty="0" smtClean="0"/>
              <a:t>It was during that time that she felt the need to answer a question:  What is the subject matter of nursing?  From that question, </a:t>
            </a:r>
            <a:r>
              <a:rPr lang="en-US" i="1" dirty="0" smtClean="0"/>
              <a:t>Guides for Developing Curricula for the Education of Practical Nurses, </a:t>
            </a:r>
            <a:r>
              <a:rPr lang="en-US" dirty="0" smtClean="0"/>
              <a:t>was developed (Alligood, 2010, p. 265).</a:t>
            </a:r>
          </a:p>
          <a:p>
            <a:endParaRPr lang="en-US" dirty="0"/>
          </a:p>
        </p:txBody>
      </p:sp>
      <p:pic>
        <p:nvPicPr>
          <p:cNvPr id="5" name="Content Placeholder 4" descr="book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523272" y="1828800"/>
            <a:ext cx="2052484" cy="3181350"/>
          </a:xfrm>
        </p:spPr>
      </p:pic>
      <p:pic>
        <p:nvPicPr>
          <p:cNvPr id="8" name="~PP2964.WAV">
            <a:hlinkClick r:id="" action="ppaction://media"/>
          </p:cNvPr>
          <p:cNvPicPr>
            <a:picLocks noRot="1" noChangeAspect="1"/>
          </p:cNvPicPr>
          <p:nvPr>
            <a:wavAudioFile r:embed="rId1" name="~PP2964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421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Historical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1960-Assistant professor of nursing education and served as acting dean of the School of Nursing at CUA (Catholic University of America)</a:t>
            </a:r>
          </a:p>
          <a:p>
            <a:pPr lvl="1"/>
            <a:r>
              <a:rPr lang="en-US" dirty="0" smtClean="0"/>
              <a:t>It was here that she continued to develop her concepts of nursing and self-care (Alligood, 2010, p. 266)</a:t>
            </a:r>
          </a:p>
          <a:p>
            <a:r>
              <a:rPr lang="en-US" dirty="0" smtClean="0"/>
              <a:t>1970- Orem left CUA to begin her own consulting firm and published her first book, </a:t>
            </a:r>
            <a:r>
              <a:rPr lang="en-US" i="1" dirty="0" smtClean="0"/>
              <a:t>Nursing: Concepts of Practice </a:t>
            </a:r>
            <a:r>
              <a:rPr lang="en-US" dirty="0" smtClean="0"/>
              <a:t>and was the editor for the NDCG (Nursing Development Conference Group) as they prepared </a:t>
            </a:r>
            <a:r>
              <a:rPr lang="en-US" i="1" dirty="0" smtClean="0"/>
              <a:t>Concept Formalization in Nursing: Process and Product</a:t>
            </a:r>
            <a:endParaRPr lang="en-US" dirty="0" smtClean="0"/>
          </a:p>
          <a:p>
            <a:r>
              <a:rPr lang="en-US" dirty="0" smtClean="0"/>
              <a:t>1984- Orem retired but continued to work on the development of the Self-Care Deficit Nursing Theory (Alligood, p. 266).</a:t>
            </a:r>
          </a:p>
        </p:txBody>
      </p:sp>
      <p:pic>
        <p:nvPicPr>
          <p:cNvPr id="7" name="~PP348.WAV">
            <a:hlinkClick r:id="" action="ppaction://media"/>
          </p:cNvPr>
          <p:cNvPicPr>
            <a:picLocks noRot="1" noChangeAspect="1"/>
          </p:cNvPicPr>
          <p:nvPr>
            <a:wavAudioFile r:embed="rId1" name="~PP348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364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Self-Care Deficit Nursing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 Early on, Orem recognized that if nursing was to advance as a field of knowledge and as a field of practice, a structured, organized body of nursing knowledge was needed” (Alligood, 2010, p. 266).</a:t>
            </a:r>
          </a:p>
          <a:p>
            <a:r>
              <a:rPr lang="en-US" dirty="0" smtClean="0"/>
              <a:t>Orem reflected on her past nursing experiences to try to identify the focus of nursing.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4343400" y="5181600"/>
            <a:ext cx="304800" cy="304800"/>
          </a:xfrm>
          <a:prstGeom prst="rect">
            <a:avLst/>
          </a:prstGeom>
        </p:spPr>
      </p:pic>
      <p:pic>
        <p:nvPicPr>
          <p:cNvPr id="5" name="~PP2260.WAV">
            <a:hlinkClick r:id="" action="ppaction://media"/>
          </p:cNvPr>
          <p:cNvPicPr>
            <a:picLocks noRot="1" noChangeAspect="1"/>
          </p:cNvPicPr>
          <p:nvPr>
            <a:wavAudioFile r:embed="rId2" name="~PP2260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  <p:pic>
        <p:nvPicPr>
          <p:cNvPr id="6" name="Picture 5" descr="C:\Users\Susan Devereaux\Pictures\Microsoft Clip Organizer\pe02137_.wm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4648200"/>
            <a:ext cx="2011680" cy="191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557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Self-Care Deficit Nursing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Orem concluded that there was a need for nurses when there was an “inability of persons to provide continuously for themselves the amount and quality of required self-care because of situations of personal health” (Alligood, 2010, p. 267).</a:t>
            </a:r>
          </a:p>
          <a:p>
            <a:r>
              <a:rPr lang="en-US" dirty="0" smtClean="0"/>
              <a:t>With the help of others, the Self-Care Deficit Nursing Theory was created.</a:t>
            </a:r>
            <a:endParaRPr lang="en-US" dirty="0"/>
          </a:p>
        </p:txBody>
      </p:sp>
      <p:pic>
        <p:nvPicPr>
          <p:cNvPr id="5" name="~PP1677.WAV">
            <a:hlinkClick r:id="" action="ppaction://media"/>
          </p:cNvPr>
          <p:cNvPicPr>
            <a:picLocks noRot="1" noChangeAspect="1"/>
          </p:cNvPicPr>
          <p:nvPr>
            <a:wavAudioFile r:embed="rId1" name="~PP1677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92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Self-Care Deficit Nursing Theory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~PP2919.WAV">
            <a:hlinkClick r:id="" action="ppaction://media"/>
          </p:cNvPr>
          <p:cNvPicPr>
            <a:picLocks noRot="1" noChangeAspect="1"/>
          </p:cNvPicPr>
          <p:nvPr>
            <a:wavAudioFile r:embed="rId1" name="~PP2919.WAV"/>
          </p:nvPr>
        </p:nvPicPr>
        <p:blipFill>
          <a:blip r:embed="rId9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79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810</TotalTime>
  <Words>1306</Words>
  <Application>Microsoft Office PowerPoint</Application>
  <PresentationFormat>On-screen Show (4:3)</PresentationFormat>
  <Paragraphs>139</Paragraphs>
  <Slides>21</Slides>
  <Notes>2</Notes>
  <HiddenSlides>0</HiddenSlides>
  <MMClips>24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Oriel</vt:lpstr>
      <vt:lpstr>Dorothea Orem</vt:lpstr>
      <vt:lpstr>Historical Evolution</vt:lpstr>
      <vt:lpstr>Historical Evolution</vt:lpstr>
      <vt:lpstr>Historical Evolution</vt:lpstr>
      <vt:lpstr>Historical Evolution</vt:lpstr>
      <vt:lpstr>Historical Evolution</vt:lpstr>
      <vt:lpstr>Self-Care Deficit Nursing Theory</vt:lpstr>
      <vt:lpstr>Self-Care Deficit Nursing Theory</vt:lpstr>
      <vt:lpstr>Self-Care Deficit Nursing Theory</vt:lpstr>
      <vt:lpstr>Theory of Self-Care</vt:lpstr>
      <vt:lpstr>Self-Care Deficit</vt:lpstr>
      <vt:lpstr>Theory of Nursing Systems</vt:lpstr>
      <vt:lpstr>Self Care</vt:lpstr>
      <vt:lpstr>Universal Self-Care Requisites</vt:lpstr>
      <vt:lpstr>Developmental Self-Care Requisites</vt:lpstr>
      <vt:lpstr>Health Deviation</vt:lpstr>
      <vt:lpstr>Metaparadigms</vt:lpstr>
      <vt:lpstr>Metaparadigms</vt:lpstr>
      <vt:lpstr>Framework for Patient Assessment</vt:lpstr>
      <vt:lpstr>Methods of Helping</vt:lpstr>
      <vt:lpstr>Case Study in a Clinical Practice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Strengths of Orem’s Theory</dc:title>
  <dc:creator>Ryan Huebner</dc:creator>
  <cp:lastModifiedBy>dkgeraghty</cp:lastModifiedBy>
  <cp:revision>99</cp:revision>
  <dcterms:created xsi:type="dcterms:W3CDTF">2010-02-22T18:26:52Z</dcterms:created>
  <dcterms:modified xsi:type="dcterms:W3CDTF">2012-10-30T11:20:41Z</dcterms:modified>
</cp:coreProperties>
</file>